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80741-0336-4ACD-88C8-ADD504F63C4F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4233-A912-467B-85C8-B821AE951A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24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quarter" idx="10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 smtClean="0"/>
            </a:lvl1pPr>
          </a:lstStyle>
          <a:p>
            <a:fld id="{C427E458-71EE-4491-B9FD-6A52F29F0AE9}" type="datetime1">
              <a:rPr lang="ru-RU" smtClean="0"/>
              <a:t>03.03.2011</a:t>
            </a:fld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 smtClean="0"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17AF7-736E-4656-A9BA-97334AEC0E25}" type="datetime1">
              <a:rPr lang="ru-RU" smtClean="0"/>
              <a:t>03.03.2011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BA1B2-FE0E-4CE2-B558-7F68793D6CEE}" type="datetime1">
              <a:rPr lang="ru-RU" smtClean="0"/>
              <a:t>03.03.2011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ABCAB-38C5-493C-892B-1C231D05901B}" type="datetime1">
              <a:rPr lang="ru-RU" smtClean="0"/>
              <a:t>03.03.2011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2E1C1-EDEA-4ED5-BE96-A92315424B89}" type="datetime1">
              <a:rPr lang="ru-RU" smtClean="0"/>
              <a:t>03.03.2011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3898E-4B49-428B-B63D-DC927210534F}" type="datetime1">
              <a:rPr lang="ru-RU" smtClean="0"/>
              <a:t>03.03.2011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83905-A491-4D7D-A7A4-8366787904DD}" type="datetime1">
              <a:rPr lang="ru-RU" smtClean="0"/>
              <a:t>03.03.2011</a:t>
            </a:fld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756CE-1D47-4E27-9236-213FF0AFF9D4}" type="datetime1">
              <a:rPr lang="ru-RU" smtClean="0"/>
              <a:t>03.03.2011</a:t>
            </a:fld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58622-6EA0-4E04-8B30-1F251936A720}" type="datetime1">
              <a:rPr lang="ru-RU" smtClean="0"/>
              <a:t>03.03.2011</a:t>
            </a:fld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5D4FA-A2DD-4F60-8DA4-3CA0E37527C0}" type="datetime1">
              <a:rPr lang="ru-RU" smtClean="0"/>
              <a:t>03.03.2011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FA26F-0562-49CB-8ACB-9D827945EF48}" type="datetime1">
              <a:rPr lang="ru-RU" smtClean="0"/>
              <a:t>03.03.2011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fld id="{276A3608-BC2B-40AA-83FA-AEA335D398BE}" type="datetime1">
              <a:rPr lang="ru-RU" smtClean="0"/>
              <a:t>03.03.2011</a:t>
            </a:fld>
            <a:endParaRPr lang="ru-RU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fld id="{CD8540C2-DE39-4760-8D24-91953795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 spd="slow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2" grpId="0"/>
      <p:bldP spid="207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м.jp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214282" y="214290"/>
            <a:ext cx="1444000" cy="2286016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357422" y="3929066"/>
            <a:ext cx="5929354" cy="2071702"/>
          </a:xfrm>
          <a:prstGeom prst="flowChartPunchedTap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Анализ сказки М.Е. Салтыкова-Щедрина «Премудрый </a:t>
            </a:r>
            <a:r>
              <a:rPr lang="ru-RU" dirty="0" err="1" smtClean="0"/>
              <a:t>пискарь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785918" y="428604"/>
            <a:ext cx="4643470" cy="1857388"/>
          </a:xfrm>
          <a:prstGeom prst="flowChartPunchedTap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Ни-то</a:t>
            </a:r>
            <a:r>
              <a:rPr lang="ru-RU" dirty="0" smtClean="0"/>
              <a:t> сказка, </a:t>
            </a:r>
            <a:r>
              <a:rPr lang="ru-RU" dirty="0" err="1" smtClean="0"/>
              <a:t>ни-то</a:t>
            </a:r>
            <a:r>
              <a:rPr lang="ru-RU" dirty="0" smtClean="0"/>
              <a:t> быль…»</a:t>
            </a:r>
            <a:endParaRPr lang="ru-RU" dirty="0"/>
          </a:p>
        </p:txBody>
      </p:sp>
      <p:pic>
        <p:nvPicPr>
          <p:cNvPr id="6" name="Рисунок 5" descr="ю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428603"/>
            <a:ext cx="2067233" cy="32384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Аллегоризм сказки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err="1" smtClean="0"/>
              <a:t>Пискари</a:t>
            </a:r>
            <a:r>
              <a:rPr lang="ru-RU" sz="4000" dirty="0" smtClean="0"/>
              <a:t>          люди.</a:t>
            </a:r>
          </a:p>
          <a:p>
            <a:r>
              <a:rPr lang="ru-RU" sz="4000" dirty="0" smtClean="0"/>
              <a:t>В норах          домах.</a:t>
            </a:r>
            <a:endParaRPr lang="ru-RU" sz="4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43174" y="185736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571736" y="257174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862" y="0"/>
            <a:ext cx="4472022" cy="1227124"/>
          </a:xfrm>
        </p:spPr>
        <p:txBody>
          <a:bodyPr/>
          <a:lstStyle/>
          <a:p>
            <a:r>
              <a:rPr lang="ru-RU" sz="6600" dirty="0" err="1" smtClean="0"/>
              <a:t>Иронизм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071546"/>
            <a:ext cx="3908998" cy="5033045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214414" y="1500174"/>
            <a:ext cx="3286148" cy="3143272"/>
          </a:xfrm>
        </p:spPr>
        <p:txBody>
          <a:bodyPr/>
          <a:lstStyle/>
          <a:p>
            <a:r>
              <a:rPr lang="ru-RU" sz="2800" dirty="0" smtClean="0"/>
              <a:t>Приведите примеры авторской иронии в сказке «Премудрый </a:t>
            </a:r>
            <a:r>
              <a:rPr lang="ru-RU" sz="2800" dirty="0" err="1" smtClean="0"/>
              <a:t>пискарь</a:t>
            </a:r>
            <a:r>
              <a:rPr lang="ru-RU" sz="2800" dirty="0" smtClean="0"/>
              <a:t>».</a:t>
            </a:r>
            <a:endParaRPr lang="ru-RU" sz="2800" dirty="0"/>
          </a:p>
        </p:txBody>
      </p:sp>
      <p:pic>
        <p:nvPicPr>
          <p:cNvPr id="1026" name="Picture 2" descr="C:\Users\123\Pictures\Организатор клипов (Microsoft)\j028355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143248"/>
            <a:ext cx="1203166" cy="1143008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Выводы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4775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i="1" dirty="0" smtClean="0"/>
              <a:t>Осуждение социальной пассивности личности.</a:t>
            </a:r>
          </a:p>
          <a:p>
            <a:r>
              <a:rPr lang="ru-RU" sz="4000" i="1" dirty="0" smtClean="0"/>
              <a:t>Осуждение существования ради существования, без цели, желания, мечты.</a:t>
            </a:r>
            <a:endParaRPr lang="ru-RU" sz="4000" i="1" dirty="0"/>
          </a:p>
        </p:txBody>
      </p:sp>
      <p:pic>
        <p:nvPicPr>
          <p:cNvPr id="5" name="Picture 2" descr="C:\Users\123\Desktop\футажик\school05-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2857520" cy="167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300" y="1643050"/>
            <a:ext cx="8775700" cy="4775200"/>
          </a:xfrm>
        </p:spPr>
        <p:txBody>
          <a:bodyPr/>
          <a:lstStyle/>
          <a:p>
            <a:r>
              <a:rPr lang="ru-RU" dirty="0" smtClean="0"/>
              <a:t>Напишите сочинение-миниатюру «Жизнь прожить -  не поле перейти…»</a:t>
            </a:r>
          </a:p>
          <a:p>
            <a:pPr algn="just">
              <a:buNone/>
            </a:pPr>
            <a:r>
              <a:rPr lang="ru-RU" dirty="0" smtClean="0"/>
              <a:t>                          </a:t>
            </a:r>
            <a:r>
              <a:rPr lang="ru-RU" b="1" dirty="0" smtClean="0"/>
              <a:t>или</a:t>
            </a:r>
          </a:p>
          <a:p>
            <a:r>
              <a:rPr lang="ru-RU" dirty="0" smtClean="0"/>
              <a:t>Дать развёрнутый ответ на вопрос: «Надо ли обязательно иметь цель в жизни, мечту, желание чего-то добиться?»</a:t>
            </a:r>
            <a:endParaRPr lang="ru-RU" dirty="0"/>
          </a:p>
        </p:txBody>
      </p:sp>
      <p:pic>
        <p:nvPicPr>
          <p:cNvPr id="5" name="Picture 2" descr="C:\Users\123\Pictures\Организатор клипов (Microsoft)\j00854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0"/>
            <a:ext cx="1428760" cy="1714488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«Жил – дрожал и умирал – дрожал…»</a:t>
            </a:r>
            <a:endParaRPr lang="ru-RU" dirty="0"/>
          </a:p>
        </p:txBody>
      </p:sp>
      <p:pic>
        <p:nvPicPr>
          <p:cNvPr id="10" name="Рисунок 9" descr="ть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14546" y="1785925"/>
            <a:ext cx="6658635" cy="4769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футажик\school14-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164971">
            <a:off x="6968047" y="1782357"/>
            <a:ext cx="1774555" cy="217070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0"/>
            <a:ext cx="8802687" cy="1206500"/>
          </a:xfrm>
        </p:spPr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857364"/>
            <a:ext cx="8775700" cy="4775200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ru-RU" dirty="0" smtClean="0"/>
              <a:t>Пробудить исследовательский интерес.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Развивать лингвистическое чутьё.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Формировать умение находить в тексте изобразительно-выразительные средства.</a:t>
            </a:r>
          </a:p>
          <a:p>
            <a:pPr>
              <a:buBlip>
                <a:blip r:embed="rId3"/>
              </a:buBlip>
            </a:pPr>
            <a:r>
              <a:rPr lang="ru-RU" dirty="0" smtClean="0"/>
              <a:t>Воспитывать читательский вкус.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85794"/>
            <a:ext cx="7643866" cy="58579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Жуировать</a:t>
            </a:r>
            <a:r>
              <a:rPr lang="ru-RU" sz="2800" i="1" dirty="0" smtClean="0"/>
              <a:t> - «предаваться наслаждениям, удовольствиям ( от фр.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jouir</a:t>
            </a:r>
            <a:r>
              <a:rPr lang="en-US" sz="2800" i="1" dirty="0" smtClean="0"/>
              <a:t>)</a:t>
            </a:r>
            <a:r>
              <a:rPr lang="ru-RU" sz="2800" i="1" dirty="0" smtClean="0"/>
              <a:t>».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Моцион</a:t>
            </a:r>
            <a:r>
              <a:rPr lang="ru-RU" sz="2800" i="1" dirty="0" smtClean="0"/>
              <a:t> - «ходьба, прогулка для укрепления здоровья или отдыха».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Мутовка</a:t>
            </a:r>
            <a:r>
              <a:rPr lang="ru-RU" sz="2800" i="1" dirty="0" smtClean="0"/>
              <a:t>  - 1. «Предмет домашней утвари в </a:t>
            </a:r>
            <a:r>
              <a:rPr lang="ru-RU" sz="2800" i="1" dirty="0" err="1" smtClean="0"/>
              <a:t>видепалочки</a:t>
            </a:r>
            <a:r>
              <a:rPr lang="ru-RU" sz="2800" i="1" dirty="0" smtClean="0"/>
              <a:t> с сучками на конце для размешивания, взбалтывания и т.д.».</a:t>
            </a:r>
            <a:br>
              <a:rPr lang="ru-RU" sz="2800" i="1" dirty="0" smtClean="0"/>
            </a:br>
            <a:r>
              <a:rPr lang="ru-RU" sz="2800" i="1" dirty="0" smtClean="0"/>
              <a:t>2. «Группа ветвей, листьев или цветков, расположенных на стебле на одной высоте».</a:t>
            </a:r>
            <a:endParaRPr lang="ru-RU" sz="28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" y="122238"/>
            <a:ext cx="8985250" cy="1163622"/>
          </a:xfrm>
        </p:spPr>
        <p:txBody>
          <a:bodyPr/>
          <a:lstStyle/>
          <a:p>
            <a:r>
              <a:rPr lang="ru-RU" sz="3200" dirty="0" smtClean="0"/>
              <a:t>В сборнике В. И. Даля «Пословицы русского народа» можем прочитать следующее: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1447800"/>
            <a:ext cx="8715436" cy="491015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Жизнь прожить — не поле перейти.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Жизнь пережить — не поле  перейти.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Жизнь прожить что море переплыть.  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Жизнь   изжить   —   не   лапоть </a:t>
            </a:r>
            <a:r>
              <a:rPr lang="ru-RU" dirty="0" err="1" smtClean="0"/>
              <a:t>сплесть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Век изжить — не мех сшить.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Век изжить —  не рукой махнуть   (не рукавицей тряхнуть).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Докажите, что это сказка!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Название.</a:t>
            </a:r>
          </a:p>
          <a:p>
            <a:r>
              <a:rPr lang="ru-RU" dirty="0" smtClean="0"/>
              <a:t>Сказочный зачин.</a:t>
            </a:r>
          </a:p>
          <a:p>
            <a:r>
              <a:rPr lang="ru-RU" dirty="0" smtClean="0"/>
              <a:t>Сказочные формулы.</a:t>
            </a:r>
          </a:p>
          <a:p>
            <a:r>
              <a:rPr lang="ru-RU" dirty="0" smtClean="0"/>
              <a:t>Разговорная и просторечная лексика.</a:t>
            </a:r>
          </a:p>
          <a:p>
            <a:r>
              <a:rPr lang="ru-RU" dirty="0" smtClean="0"/>
              <a:t>Разговорные фразеологизмы.</a:t>
            </a:r>
          </a:p>
          <a:p>
            <a:r>
              <a:rPr lang="ru-RU" dirty="0" smtClean="0"/>
              <a:t>Тавтологические выражения.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214290"/>
            <a:ext cx="4040188" cy="639762"/>
          </a:xfrm>
        </p:spPr>
        <p:txBody>
          <a:bodyPr/>
          <a:lstStyle/>
          <a:p>
            <a:r>
              <a:rPr lang="ru-RU" dirty="0" smtClean="0"/>
              <a:t>            Сюжет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42844" y="1285860"/>
            <a:ext cx="3571900" cy="412592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История маленького </a:t>
            </a:r>
            <a:r>
              <a:rPr lang="ru-RU" dirty="0" err="1" smtClean="0"/>
              <a:t>пискаря</a:t>
            </a:r>
            <a:r>
              <a:rPr lang="ru-RU" dirty="0" smtClean="0"/>
              <a:t>, стремящегося любыми средствами сохранить и продлить свою жизнь.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000496" y="214290"/>
            <a:ext cx="4857784" cy="639762"/>
          </a:xfrm>
        </p:spPr>
        <p:txBody>
          <a:bodyPr/>
          <a:lstStyle/>
          <a:p>
            <a:r>
              <a:rPr lang="ru-RU" dirty="0" smtClean="0"/>
              <a:t>Главный художественный приём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143372" y="1571612"/>
            <a:ext cx="4541841" cy="192882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Антитеза - противопоставление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857356" y="857232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86512" y="928670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Ключевые понятия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447800"/>
            <a:ext cx="5572164" cy="391002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 – смерть.</a:t>
            </a:r>
          </a:p>
          <a:p>
            <a:pPr>
              <a:buFont typeface="Wingdings" pitchFamily="2" charset="2"/>
              <a:buChar char="ü"/>
            </a:pPr>
            <a:r>
              <a:rPr lang="ru-RU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 – смелость.</a:t>
            </a:r>
          </a:p>
          <a:p>
            <a:pPr>
              <a:buFont typeface="Wingdings" pitchFamily="2" charset="2"/>
              <a:buChar char="ü"/>
            </a:pPr>
            <a:r>
              <a:rPr lang="ru-RU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 – глупость.</a:t>
            </a:r>
            <a:endParaRPr lang="ru-RU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Вывод </a:t>
            </a:r>
            <a:r>
              <a:rPr lang="ru-RU" sz="7200" dirty="0" err="1" smtClean="0"/>
              <a:t>пискаря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i="1" dirty="0" smtClean="0"/>
              <a:t>«Жизнь прожить – не то, что мутовку облизать.»</a:t>
            </a:r>
            <a:endParaRPr lang="ru-RU" sz="54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 - Хламова С.А.учитель русского языка и литературы МОУ Хороменской СОШ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8|0.7|0.5|0.6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8|0.6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Тема5">
  <a:themeElements>
    <a:clrScheme name="Шаблон оформления «Чернильница»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Шаблон оформления «Чернильница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Чернильница»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Чернильница»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Чернильница»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Чернильница»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Чернильница»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Чернильница»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Чернильница»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397</TotalTime>
  <Words>436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Тема5</vt:lpstr>
      <vt:lpstr>«Ни-то сказка, ни-то быль…»</vt:lpstr>
      <vt:lpstr>«Жил – дрожал и умирал – дрожал…»</vt:lpstr>
      <vt:lpstr>Цели урока:</vt:lpstr>
      <vt:lpstr>Словарная работа </vt:lpstr>
      <vt:lpstr>В сборнике В. И. Даля «Пословицы русского народа» можем прочитать следующее:</vt:lpstr>
      <vt:lpstr>Докажите, что это сказка!</vt:lpstr>
      <vt:lpstr>Слайд 7</vt:lpstr>
      <vt:lpstr>Ключевые понятия</vt:lpstr>
      <vt:lpstr>Вывод пискаря</vt:lpstr>
      <vt:lpstr>Аллегоризм сказки </vt:lpstr>
      <vt:lpstr>Иронизм </vt:lpstr>
      <vt:lpstr>Выводы</vt:lpstr>
      <vt:lpstr>Домашнее задание</vt:lpstr>
    </vt:vector>
  </TitlesOfParts>
  <Company>МОУ Хороменская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Хламова С.А.</dc:creator>
  <cp:lastModifiedBy>123</cp:lastModifiedBy>
  <cp:revision>29</cp:revision>
  <dcterms:created xsi:type="dcterms:W3CDTF">2010-03-09T13:35:36Z</dcterms:created>
  <dcterms:modified xsi:type="dcterms:W3CDTF">2011-03-03T15:58:08Z</dcterms:modified>
</cp:coreProperties>
</file>