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4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A80741-0336-4ACD-88C8-ADD504F63C4F}" type="datetimeFigureOut">
              <a:rPr lang="ru-RU" smtClean="0"/>
              <a:t>03.03.2011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2A4233-A912-467B-85C8-B821AE951A5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auto">
          <a:xfrm>
            <a:off x="1663700" y="3327400"/>
            <a:ext cx="7480300" cy="3087688"/>
          </a:xfrm>
          <a:custGeom>
            <a:avLst/>
            <a:gdLst/>
            <a:ahLst/>
            <a:cxnLst>
              <a:cxn ang="0">
                <a:pos x="104" y="1944"/>
              </a:cxn>
              <a:cxn ang="0">
                <a:pos x="144" y="1912"/>
              </a:cxn>
              <a:cxn ang="0">
                <a:pos x="1320" y="1568"/>
              </a:cxn>
              <a:cxn ang="0">
                <a:pos x="2000" y="1264"/>
              </a:cxn>
              <a:cxn ang="0">
                <a:pos x="2104" y="1208"/>
              </a:cxn>
              <a:cxn ang="0">
                <a:pos x="2312" y="1056"/>
              </a:cxn>
              <a:cxn ang="0">
                <a:pos x="2416" y="936"/>
              </a:cxn>
              <a:cxn ang="0">
                <a:pos x="2464" y="824"/>
              </a:cxn>
              <a:cxn ang="0">
                <a:pos x="3376" y="504"/>
              </a:cxn>
              <a:cxn ang="0">
                <a:pos x="3648" y="496"/>
              </a:cxn>
              <a:cxn ang="0">
                <a:pos x="4160" y="400"/>
              </a:cxn>
              <a:cxn ang="0">
                <a:pos x="4416" y="304"/>
              </a:cxn>
              <a:cxn ang="0">
                <a:pos x="4472" y="296"/>
              </a:cxn>
              <a:cxn ang="0">
                <a:pos x="4711" y="224"/>
              </a:cxn>
              <a:cxn ang="0">
                <a:pos x="4711" y="0"/>
              </a:cxn>
              <a:cxn ang="0">
                <a:pos x="2440" y="768"/>
              </a:cxn>
              <a:cxn ang="0">
                <a:pos x="2232" y="760"/>
              </a:cxn>
              <a:cxn ang="0">
                <a:pos x="1784" y="808"/>
              </a:cxn>
              <a:cxn ang="0">
                <a:pos x="1600" y="848"/>
              </a:cxn>
              <a:cxn ang="0">
                <a:pos x="760" y="1056"/>
              </a:cxn>
              <a:cxn ang="0">
                <a:pos x="0" y="1288"/>
              </a:cxn>
              <a:cxn ang="0">
                <a:pos x="104" y="1384"/>
              </a:cxn>
              <a:cxn ang="0">
                <a:pos x="104" y="1944"/>
              </a:cxn>
            </a:cxnLst>
            <a:rect l="0" t="0" r="r" b="b"/>
            <a:pathLst>
              <a:path w="4712" h="1945">
                <a:moveTo>
                  <a:pt x="104" y="1944"/>
                </a:moveTo>
                <a:lnTo>
                  <a:pt x="144" y="1912"/>
                </a:lnTo>
                <a:lnTo>
                  <a:pt x="1320" y="1568"/>
                </a:lnTo>
                <a:lnTo>
                  <a:pt x="2000" y="1264"/>
                </a:lnTo>
                <a:lnTo>
                  <a:pt x="2104" y="1208"/>
                </a:lnTo>
                <a:lnTo>
                  <a:pt x="2312" y="1056"/>
                </a:lnTo>
                <a:lnTo>
                  <a:pt x="2416" y="936"/>
                </a:lnTo>
                <a:lnTo>
                  <a:pt x="2464" y="824"/>
                </a:lnTo>
                <a:lnTo>
                  <a:pt x="3376" y="504"/>
                </a:lnTo>
                <a:lnTo>
                  <a:pt x="3648" y="496"/>
                </a:lnTo>
                <a:lnTo>
                  <a:pt x="4160" y="400"/>
                </a:lnTo>
                <a:lnTo>
                  <a:pt x="4416" y="304"/>
                </a:lnTo>
                <a:lnTo>
                  <a:pt x="4472" y="296"/>
                </a:lnTo>
                <a:lnTo>
                  <a:pt x="4711" y="224"/>
                </a:lnTo>
                <a:lnTo>
                  <a:pt x="4711" y="0"/>
                </a:lnTo>
                <a:lnTo>
                  <a:pt x="2440" y="768"/>
                </a:lnTo>
                <a:lnTo>
                  <a:pt x="2232" y="760"/>
                </a:lnTo>
                <a:lnTo>
                  <a:pt x="1784" y="808"/>
                </a:lnTo>
                <a:lnTo>
                  <a:pt x="1600" y="848"/>
                </a:lnTo>
                <a:lnTo>
                  <a:pt x="760" y="1056"/>
                </a:lnTo>
                <a:lnTo>
                  <a:pt x="0" y="1288"/>
                </a:lnTo>
                <a:lnTo>
                  <a:pt x="104" y="1384"/>
                </a:lnTo>
                <a:lnTo>
                  <a:pt x="104" y="1944"/>
                </a:lnTo>
              </a:path>
            </a:pathLst>
          </a:custGeom>
          <a:solidFill>
            <a:srgbClr val="000000">
              <a:alpha val="50000"/>
            </a:srgbClr>
          </a:solidFill>
          <a:ln w="9525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3825" y="165100"/>
            <a:ext cx="2471738" cy="6400800"/>
            <a:chOff x="78" y="104"/>
            <a:chExt cx="1557" cy="403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78" y="3089"/>
              <a:ext cx="1097" cy="1047"/>
              <a:chOff x="78" y="3089"/>
              <a:chExt cx="1097" cy="1047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auto">
              <a:xfrm>
                <a:off x="82" y="3476"/>
                <a:ext cx="1085" cy="513"/>
              </a:xfrm>
              <a:prstGeom prst="rect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Oval 6"/>
              <p:cNvSpPr>
                <a:spLocks noChangeArrowheads="1"/>
              </p:cNvSpPr>
              <p:nvPr/>
            </p:nvSpPr>
            <p:spPr bwMode="auto">
              <a:xfrm>
                <a:off x="87" y="3826"/>
                <a:ext cx="1084" cy="310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Oval 7"/>
              <p:cNvSpPr>
                <a:spLocks noChangeArrowheads="1"/>
              </p:cNvSpPr>
              <p:nvPr/>
            </p:nvSpPr>
            <p:spPr bwMode="auto">
              <a:xfrm>
                <a:off x="90" y="3350"/>
                <a:ext cx="1085" cy="209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AutoShape 8"/>
              <p:cNvSpPr>
                <a:spLocks noChangeArrowheads="1"/>
              </p:cNvSpPr>
              <p:nvPr/>
            </p:nvSpPr>
            <p:spPr bwMode="auto">
              <a:xfrm flipV="1">
                <a:off x="78" y="3191"/>
                <a:ext cx="1089" cy="255"/>
              </a:xfrm>
              <a:custGeom>
                <a:avLst/>
                <a:gdLst>
                  <a:gd name="G0" fmla="+- 5399 0 0"/>
                  <a:gd name="G1" fmla="+- 21600 0 5399"/>
                  <a:gd name="G2" fmla="*/ 5399 1 2"/>
                  <a:gd name="G3" fmla="+- 21600 0 G2"/>
                  <a:gd name="G4" fmla="+/ 5399 21600 2"/>
                  <a:gd name="G5" fmla="+/ G1 0 2"/>
                  <a:gd name="G6" fmla="*/ 21600 21600 5399"/>
                  <a:gd name="G7" fmla="*/ G6 1 2"/>
                  <a:gd name="G8" fmla="+- 21600 0 G7"/>
                  <a:gd name="G9" fmla="*/ 21600 1 2"/>
                  <a:gd name="G10" fmla="+- 5399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399" y="21600"/>
                    </a:lnTo>
                    <a:lnTo>
                      <a:pt x="16201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9"/>
              <p:cNvSpPr>
                <a:spLocks/>
              </p:cNvSpPr>
              <p:nvPr/>
            </p:nvSpPr>
            <p:spPr bwMode="auto">
              <a:xfrm>
                <a:off x="168" y="3221"/>
                <a:ext cx="281" cy="863"/>
              </a:xfrm>
              <a:custGeom>
                <a:avLst/>
                <a:gdLst/>
                <a:ahLst/>
                <a:cxnLst>
                  <a:cxn ang="0">
                    <a:pos x="171" y="0"/>
                  </a:cxn>
                  <a:cxn ang="0">
                    <a:pos x="0" y="241"/>
                  </a:cxn>
                  <a:cxn ang="0">
                    <a:pos x="0" y="818"/>
                  </a:cxn>
                  <a:cxn ang="0">
                    <a:pos x="90" y="844"/>
                  </a:cxn>
                  <a:cxn ang="0">
                    <a:pos x="153" y="853"/>
                  </a:cxn>
                  <a:cxn ang="0">
                    <a:pos x="230" y="862"/>
                  </a:cxn>
                  <a:cxn ang="0">
                    <a:pos x="230" y="294"/>
                  </a:cxn>
                  <a:cxn ang="0">
                    <a:pos x="280" y="21"/>
                  </a:cxn>
                  <a:cxn ang="0">
                    <a:pos x="256" y="21"/>
                  </a:cxn>
                  <a:cxn ang="0">
                    <a:pos x="204" y="13"/>
                  </a:cxn>
                  <a:cxn ang="0">
                    <a:pos x="171" y="0"/>
                  </a:cxn>
                </a:cxnLst>
                <a:rect l="0" t="0" r="r" b="b"/>
                <a:pathLst>
                  <a:path w="281" h="863">
                    <a:moveTo>
                      <a:pt x="171" y="0"/>
                    </a:moveTo>
                    <a:lnTo>
                      <a:pt x="0" y="241"/>
                    </a:lnTo>
                    <a:lnTo>
                      <a:pt x="0" y="818"/>
                    </a:lnTo>
                    <a:lnTo>
                      <a:pt x="90" y="844"/>
                    </a:lnTo>
                    <a:lnTo>
                      <a:pt x="153" y="853"/>
                    </a:lnTo>
                    <a:lnTo>
                      <a:pt x="230" y="862"/>
                    </a:lnTo>
                    <a:lnTo>
                      <a:pt x="230" y="294"/>
                    </a:lnTo>
                    <a:lnTo>
                      <a:pt x="280" y="21"/>
                    </a:lnTo>
                    <a:lnTo>
                      <a:pt x="256" y="21"/>
                    </a:lnTo>
                    <a:lnTo>
                      <a:pt x="204" y="13"/>
                    </a:lnTo>
                    <a:lnTo>
                      <a:pt x="171" y="0"/>
                    </a:lnTo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" name="Oval 10"/>
              <p:cNvSpPr>
                <a:spLocks noChangeArrowheads="1"/>
              </p:cNvSpPr>
              <p:nvPr/>
            </p:nvSpPr>
            <p:spPr bwMode="auto">
              <a:xfrm>
                <a:off x="106" y="3350"/>
                <a:ext cx="1038" cy="189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" name="Freeform 11"/>
              <p:cNvSpPr>
                <a:spLocks/>
              </p:cNvSpPr>
              <p:nvPr/>
            </p:nvSpPr>
            <p:spPr bwMode="auto">
              <a:xfrm>
                <a:off x="223" y="3261"/>
                <a:ext cx="132" cy="801"/>
              </a:xfrm>
              <a:custGeom>
                <a:avLst/>
                <a:gdLst/>
                <a:ahLst/>
                <a:cxnLst>
                  <a:cxn ang="0">
                    <a:pos x="0" y="254"/>
                  </a:cxn>
                  <a:cxn ang="0">
                    <a:pos x="0" y="795"/>
                  </a:cxn>
                  <a:cxn ang="0">
                    <a:pos x="40" y="800"/>
                  </a:cxn>
                  <a:cxn ang="0">
                    <a:pos x="40" y="263"/>
                  </a:cxn>
                  <a:cxn ang="0">
                    <a:pos x="131" y="8"/>
                  </a:cxn>
                  <a:cxn ang="0">
                    <a:pos x="114" y="0"/>
                  </a:cxn>
                  <a:cxn ang="0">
                    <a:pos x="0" y="254"/>
                  </a:cxn>
                </a:cxnLst>
                <a:rect l="0" t="0" r="r" b="b"/>
                <a:pathLst>
                  <a:path w="132" h="801">
                    <a:moveTo>
                      <a:pt x="0" y="254"/>
                    </a:moveTo>
                    <a:lnTo>
                      <a:pt x="0" y="795"/>
                    </a:lnTo>
                    <a:lnTo>
                      <a:pt x="40" y="800"/>
                    </a:lnTo>
                    <a:lnTo>
                      <a:pt x="40" y="263"/>
                    </a:lnTo>
                    <a:lnTo>
                      <a:pt x="131" y="8"/>
                    </a:lnTo>
                    <a:lnTo>
                      <a:pt x="114" y="0"/>
                    </a:lnTo>
                    <a:lnTo>
                      <a:pt x="0" y="254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7" name="Freeform 12"/>
              <p:cNvSpPr>
                <a:spLocks/>
              </p:cNvSpPr>
              <p:nvPr/>
            </p:nvSpPr>
            <p:spPr bwMode="auto">
              <a:xfrm>
                <a:off x="914" y="3239"/>
                <a:ext cx="245" cy="797"/>
              </a:xfrm>
              <a:custGeom>
                <a:avLst/>
                <a:gdLst/>
                <a:ahLst/>
                <a:cxnLst>
                  <a:cxn ang="0">
                    <a:pos x="244" y="224"/>
                  </a:cxn>
                  <a:cxn ang="0">
                    <a:pos x="244" y="765"/>
                  </a:cxn>
                  <a:cxn ang="0">
                    <a:pos x="203" y="796"/>
                  </a:cxn>
                  <a:cxn ang="0">
                    <a:pos x="203" y="233"/>
                  </a:cxn>
                  <a:cxn ang="0">
                    <a:pos x="0" y="8"/>
                  </a:cxn>
                  <a:cxn ang="0">
                    <a:pos x="18" y="0"/>
                  </a:cxn>
                  <a:cxn ang="0">
                    <a:pos x="244" y="224"/>
                  </a:cxn>
                </a:cxnLst>
                <a:rect l="0" t="0" r="r" b="b"/>
                <a:pathLst>
                  <a:path w="245" h="797">
                    <a:moveTo>
                      <a:pt x="244" y="224"/>
                    </a:moveTo>
                    <a:lnTo>
                      <a:pt x="244" y="765"/>
                    </a:lnTo>
                    <a:lnTo>
                      <a:pt x="203" y="796"/>
                    </a:lnTo>
                    <a:lnTo>
                      <a:pt x="203" y="233"/>
                    </a:lnTo>
                    <a:lnTo>
                      <a:pt x="0" y="8"/>
                    </a:lnTo>
                    <a:lnTo>
                      <a:pt x="18" y="0"/>
                    </a:lnTo>
                    <a:lnTo>
                      <a:pt x="244" y="224"/>
                    </a:lnTo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5" name="Group 13"/>
              <p:cNvGrpSpPr>
                <a:grpSpLocks/>
              </p:cNvGrpSpPr>
              <p:nvPr/>
            </p:nvGrpSpPr>
            <p:grpSpPr bwMode="auto">
              <a:xfrm>
                <a:off x="294" y="3089"/>
                <a:ext cx="665" cy="185"/>
                <a:chOff x="294" y="3089"/>
                <a:chExt cx="665" cy="185"/>
              </a:xfrm>
            </p:grpSpPr>
            <p:sp>
              <p:nvSpPr>
                <p:cNvPr id="24" name="Oval 14"/>
                <p:cNvSpPr>
                  <a:spLocks noChangeArrowheads="1"/>
                </p:cNvSpPr>
                <p:nvPr/>
              </p:nvSpPr>
              <p:spPr bwMode="auto">
                <a:xfrm>
                  <a:off x="294" y="3089"/>
                  <a:ext cx="665" cy="185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590000"/>
                    </a:gs>
                    <a:gs pos="50000">
                      <a:schemeClr val="bg1"/>
                    </a:gs>
                    <a:gs pos="100000">
                      <a:srgbClr val="590000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5" name="Oval 15"/>
                <p:cNvSpPr>
                  <a:spLocks noChangeArrowheads="1"/>
                </p:cNvSpPr>
                <p:nvPr/>
              </p:nvSpPr>
              <p:spPr bwMode="auto">
                <a:xfrm>
                  <a:off x="299" y="3089"/>
                  <a:ext cx="650" cy="1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590000"/>
                    </a:gs>
                    <a:gs pos="50000">
                      <a:schemeClr val="bg1"/>
                    </a:gs>
                    <a:gs pos="100000">
                      <a:srgbClr val="590000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6" name="Oval 16"/>
                <p:cNvSpPr>
                  <a:spLocks noChangeArrowheads="1"/>
                </p:cNvSpPr>
                <p:nvPr/>
              </p:nvSpPr>
              <p:spPr bwMode="auto">
                <a:xfrm>
                  <a:off x="355" y="3111"/>
                  <a:ext cx="554" cy="99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590000"/>
                    </a:gs>
                    <a:gs pos="50000">
                      <a:schemeClr val="bg1"/>
                    </a:gs>
                    <a:gs pos="100000">
                      <a:srgbClr val="590000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sp>
            <p:nvSpPr>
              <p:cNvPr id="19" name="Freeform 17"/>
              <p:cNvSpPr>
                <a:spLocks/>
              </p:cNvSpPr>
              <p:nvPr/>
            </p:nvSpPr>
            <p:spPr bwMode="auto">
              <a:xfrm>
                <a:off x="123" y="3464"/>
                <a:ext cx="322" cy="7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9" y="30"/>
                  </a:cxn>
                  <a:cxn ang="0">
                    <a:pos x="85" y="44"/>
                  </a:cxn>
                  <a:cxn ang="0">
                    <a:pos x="153" y="61"/>
                  </a:cxn>
                  <a:cxn ang="0">
                    <a:pos x="212" y="70"/>
                  </a:cxn>
                  <a:cxn ang="0">
                    <a:pos x="275" y="75"/>
                  </a:cxn>
                  <a:cxn ang="0">
                    <a:pos x="321" y="70"/>
                  </a:cxn>
                  <a:cxn ang="0">
                    <a:pos x="248" y="61"/>
                  </a:cxn>
                  <a:cxn ang="0">
                    <a:pos x="171" y="44"/>
                  </a:cxn>
                  <a:cxn ang="0">
                    <a:pos x="94" y="22"/>
                  </a:cxn>
                  <a:cxn ang="0">
                    <a:pos x="31" y="4"/>
                  </a:cxn>
                  <a:cxn ang="0">
                    <a:pos x="0" y="0"/>
                  </a:cxn>
                </a:cxnLst>
                <a:rect l="0" t="0" r="r" b="b"/>
                <a:pathLst>
                  <a:path w="322" h="76">
                    <a:moveTo>
                      <a:pt x="0" y="0"/>
                    </a:moveTo>
                    <a:lnTo>
                      <a:pt x="49" y="30"/>
                    </a:lnTo>
                    <a:lnTo>
                      <a:pt x="85" y="44"/>
                    </a:lnTo>
                    <a:lnTo>
                      <a:pt x="153" y="61"/>
                    </a:lnTo>
                    <a:lnTo>
                      <a:pt x="212" y="70"/>
                    </a:lnTo>
                    <a:lnTo>
                      <a:pt x="275" y="75"/>
                    </a:lnTo>
                    <a:lnTo>
                      <a:pt x="321" y="70"/>
                    </a:lnTo>
                    <a:lnTo>
                      <a:pt x="248" y="61"/>
                    </a:lnTo>
                    <a:lnTo>
                      <a:pt x="171" y="44"/>
                    </a:lnTo>
                    <a:lnTo>
                      <a:pt x="94" y="22"/>
                    </a:lnTo>
                    <a:lnTo>
                      <a:pt x="31" y="4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" name="Freeform 18"/>
              <p:cNvSpPr>
                <a:spLocks/>
              </p:cNvSpPr>
              <p:nvPr/>
            </p:nvSpPr>
            <p:spPr bwMode="auto">
              <a:xfrm>
                <a:off x="715" y="3091"/>
                <a:ext cx="181" cy="4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5" y="8"/>
                  </a:cxn>
                  <a:cxn ang="0">
                    <a:pos x="139" y="21"/>
                  </a:cxn>
                  <a:cxn ang="0">
                    <a:pos x="180" y="34"/>
                  </a:cxn>
                  <a:cxn ang="0">
                    <a:pos x="166" y="48"/>
                  </a:cxn>
                  <a:cxn ang="0">
                    <a:pos x="126" y="30"/>
                  </a:cxn>
                  <a:cxn ang="0">
                    <a:pos x="67" y="17"/>
                  </a:cxn>
                  <a:cxn ang="0">
                    <a:pos x="9" y="17"/>
                  </a:cxn>
                  <a:cxn ang="0">
                    <a:pos x="0" y="0"/>
                  </a:cxn>
                </a:cxnLst>
                <a:rect l="0" t="0" r="r" b="b"/>
                <a:pathLst>
                  <a:path w="181" h="49">
                    <a:moveTo>
                      <a:pt x="0" y="0"/>
                    </a:moveTo>
                    <a:lnTo>
                      <a:pt x="85" y="8"/>
                    </a:lnTo>
                    <a:lnTo>
                      <a:pt x="139" y="21"/>
                    </a:lnTo>
                    <a:lnTo>
                      <a:pt x="180" y="34"/>
                    </a:lnTo>
                    <a:lnTo>
                      <a:pt x="166" y="48"/>
                    </a:lnTo>
                    <a:lnTo>
                      <a:pt x="126" y="30"/>
                    </a:lnTo>
                    <a:lnTo>
                      <a:pt x="67" y="17"/>
                    </a:lnTo>
                    <a:lnTo>
                      <a:pt x="9" y="17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Freeform 19"/>
              <p:cNvSpPr>
                <a:spLocks/>
              </p:cNvSpPr>
              <p:nvPr/>
            </p:nvSpPr>
            <p:spPr bwMode="auto">
              <a:xfrm>
                <a:off x="842" y="3342"/>
                <a:ext cx="181" cy="4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5" y="8"/>
                  </a:cxn>
                  <a:cxn ang="0">
                    <a:pos x="139" y="21"/>
                  </a:cxn>
                  <a:cxn ang="0">
                    <a:pos x="180" y="34"/>
                  </a:cxn>
                  <a:cxn ang="0">
                    <a:pos x="166" y="48"/>
                  </a:cxn>
                  <a:cxn ang="0">
                    <a:pos x="126" y="30"/>
                  </a:cxn>
                  <a:cxn ang="0">
                    <a:pos x="67" y="17"/>
                  </a:cxn>
                  <a:cxn ang="0">
                    <a:pos x="9" y="17"/>
                  </a:cxn>
                  <a:cxn ang="0">
                    <a:pos x="0" y="0"/>
                  </a:cxn>
                </a:cxnLst>
                <a:rect l="0" t="0" r="r" b="b"/>
                <a:pathLst>
                  <a:path w="181" h="49">
                    <a:moveTo>
                      <a:pt x="0" y="0"/>
                    </a:moveTo>
                    <a:lnTo>
                      <a:pt x="85" y="8"/>
                    </a:lnTo>
                    <a:lnTo>
                      <a:pt x="139" y="21"/>
                    </a:lnTo>
                    <a:lnTo>
                      <a:pt x="180" y="34"/>
                    </a:lnTo>
                    <a:lnTo>
                      <a:pt x="166" y="48"/>
                    </a:lnTo>
                    <a:lnTo>
                      <a:pt x="126" y="30"/>
                    </a:lnTo>
                    <a:lnTo>
                      <a:pt x="67" y="17"/>
                    </a:lnTo>
                    <a:lnTo>
                      <a:pt x="9" y="17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auto">
              <a:xfrm>
                <a:off x="322" y="3175"/>
                <a:ext cx="181" cy="49"/>
              </a:xfrm>
              <a:custGeom>
                <a:avLst/>
                <a:gdLst/>
                <a:ahLst/>
                <a:cxnLst>
                  <a:cxn ang="0">
                    <a:pos x="180" y="48"/>
                  </a:cxn>
                  <a:cxn ang="0">
                    <a:pos x="94" y="39"/>
                  </a:cxn>
                  <a:cxn ang="0">
                    <a:pos x="40" y="26"/>
                  </a:cxn>
                  <a:cxn ang="0">
                    <a:pos x="0" y="13"/>
                  </a:cxn>
                  <a:cxn ang="0">
                    <a:pos x="13" y="0"/>
                  </a:cxn>
                  <a:cxn ang="0">
                    <a:pos x="54" y="17"/>
                  </a:cxn>
                  <a:cxn ang="0">
                    <a:pos x="112" y="30"/>
                  </a:cxn>
                  <a:cxn ang="0">
                    <a:pos x="171" y="30"/>
                  </a:cxn>
                  <a:cxn ang="0">
                    <a:pos x="180" y="48"/>
                  </a:cxn>
                </a:cxnLst>
                <a:rect l="0" t="0" r="r" b="b"/>
                <a:pathLst>
                  <a:path w="181" h="49">
                    <a:moveTo>
                      <a:pt x="180" y="48"/>
                    </a:moveTo>
                    <a:lnTo>
                      <a:pt x="94" y="39"/>
                    </a:lnTo>
                    <a:lnTo>
                      <a:pt x="40" y="26"/>
                    </a:lnTo>
                    <a:lnTo>
                      <a:pt x="0" y="13"/>
                    </a:lnTo>
                    <a:lnTo>
                      <a:pt x="13" y="0"/>
                    </a:lnTo>
                    <a:lnTo>
                      <a:pt x="54" y="17"/>
                    </a:lnTo>
                    <a:lnTo>
                      <a:pt x="112" y="30"/>
                    </a:lnTo>
                    <a:lnTo>
                      <a:pt x="171" y="30"/>
                    </a:lnTo>
                    <a:lnTo>
                      <a:pt x="180" y="48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auto">
              <a:xfrm>
                <a:off x="516" y="3274"/>
                <a:ext cx="200" cy="230"/>
              </a:xfrm>
              <a:custGeom>
                <a:avLst/>
                <a:gdLst/>
                <a:ahLst/>
                <a:cxnLst>
                  <a:cxn ang="0">
                    <a:pos x="104" y="4"/>
                  </a:cxn>
                  <a:cxn ang="0">
                    <a:pos x="199" y="0"/>
                  </a:cxn>
                  <a:cxn ang="0">
                    <a:pos x="162" y="79"/>
                  </a:cxn>
                  <a:cxn ang="0">
                    <a:pos x="144" y="127"/>
                  </a:cxn>
                  <a:cxn ang="0">
                    <a:pos x="117" y="171"/>
                  </a:cxn>
                  <a:cxn ang="0">
                    <a:pos x="104" y="229"/>
                  </a:cxn>
                  <a:cxn ang="0">
                    <a:pos x="0" y="229"/>
                  </a:cxn>
                  <a:cxn ang="0">
                    <a:pos x="18" y="176"/>
                  </a:cxn>
                  <a:cxn ang="0">
                    <a:pos x="63" y="123"/>
                  </a:cxn>
                  <a:cxn ang="0">
                    <a:pos x="72" y="79"/>
                  </a:cxn>
                  <a:cxn ang="0">
                    <a:pos x="90" y="35"/>
                  </a:cxn>
                  <a:cxn ang="0">
                    <a:pos x="104" y="4"/>
                  </a:cxn>
                </a:cxnLst>
                <a:rect l="0" t="0" r="r" b="b"/>
                <a:pathLst>
                  <a:path w="200" h="230">
                    <a:moveTo>
                      <a:pt x="104" y="4"/>
                    </a:moveTo>
                    <a:lnTo>
                      <a:pt x="199" y="0"/>
                    </a:lnTo>
                    <a:lnTo>
                      <a:pt x="162" y="79"/>
                    </a:lnTo>
                    <a:lnTo>
                      <a:pt x="144" y="127"/>
                    </a:lnTo>
                    <a:lnTo>
                      <a:pt x="117" y="171"/>
                    </a:lnTo>
                    <a:lnTo>
                      <a:pt x="104" y="229"/>
                    </a:lnTo>
                    <a:lnTo>
                      <a:pt x="0" y="229"/>
                    </a:lnTo>
                    <a:lnTo>
                      <a:pt x="18" y="176"/>
                    </a:lnTo>
                    <a:lnTo>
                      <a:pt x="63" y="123"/>
                    </a:lnTo>
                    <a:lnTo>
                      <a:pt x="72" y="79"/>
                    </a:lnTo>
                    <a:lnTo>
                      <a:pt x="90" y="35"/>
                    </a:lnTo>
                    <a:lnTo>
                      <a:pt x="104" y="4"/>
                    </a:lnTo>
                  </a:path>
                </a:pathLst>
              </a:custGeom>
              <a:gradFill rotWithShape="0">
                <a:gsLst>
                  <a:gs pos="0">
                    <a:srgbClr val="B36666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6" name="Group 22"/>
            <p:cNvGrpSpPr>
              <a:grpSpLocks/>
            </p:cNvGrpSpPr>
            <p:nvPr/>
          </p:nvGrpSpPr>
          <p:grpSpPr bwMode="auto">
            <a:xfrm>
              <a:off x="630" y="104"/>
              <a:ext cx="1005" cy="3081"/>
              <a:chOff x="630" y="104"/>
              <a:chExt cx="1005" cy="3081"/>
            </a:xfrm>
          </p:grpSpPr>
          <p:sp>
            <p:nvSpPr>
              <p:cNvPr id="8" name="Freeform 23"/>
              <p:cNvSpPr>
                <a:spLocks/>
              </p:cNvSpPr>
              <p:nvPr/>
            </p:nvSpPr>
            <p:spPr bwMode="auto">
              <a:xfrm>
                <a:off x="873" y="104"/>
                <a:ext cx="762" cy="2316"/>
              </a:xfrm>
              <a:custGeom>
                <a:avLst/>
                <a:gdLst/>
                <a:ahLst/>
                <a:cxnLst>
                  <a:cxn ang="0">
                    <a:pos x="598" y="140"/>
                  </a:cxn>
                  <a:cxn ang="0">
                    <a:pos x="523" y="358"/>
                  </a:cxn>
                  <a:cxn ang="0">
                    <a:pos x="440" y="644"/>
                  </a:cxn>
                  <a:cxn ang="0">
                    <a:pos x="354" y="916"/>
                  </a:cxn>
                  <a:cxn ang="0">
                    <a:pos x="257" y="1286"/>
                  </a:cxn>
                  <a:cxn ang="0">
                    <a:pos x="130" y="1703"/>
                  </a:cxn>
                  <a:cxn ang="0">
                    <a:pos x="51" y="2079"/>
                  </a:cxn>
                  <a:cxn ang="0">
                    <a:pos x="15" y="2224"/>
                  </a:cxn>
                  <a:cxn ang="0">
                    <a:pos x="0" y="2315"/>
                  </a:cxn>
                  <a:cxn ang="0">
                    <a:pos x="63" y="2264"/>
                  </a:cxn>
                  <a:cxn ang="0">
                    <a:pos x="268" y="2103"/>
                  </a:cxn>
                  <a:cxn ang="0">
                    <a:pos x="124" y="2084"/>
                  </a:cxn>
                  <a:cxn ang="0">
                    <a:pos x="286" y="2088"/>
                  </a:cxn>
                  <a:cxn ang="0">
                    <a:pos x="313" y="2040"/>
                  </a:cxn>
                  <a:cxn ang="0">
                    <a:pos x="135" y="2042"/>
                  </a:cxn>
                  <a:cxn ang="0">
                    <a:pos x="322" y="2022"/>
                  </a:cxn>
                  <a:cxn ang="0">
                    <a:pos x="372" y="1941"/>
                  </a:cxn>
                  <a:cxn ang="0">
                    <a:pos x="162" y="1945"/>
                  </a:cxn>
                  <a:cxn ang="0">
                    <a:pos x="379" y="1923"/>
                  </a:cxn>
                  <a:cxn ang="0">
                    <a:pos x="426" y="1837"/>
                  </a:cxn>
                  <a:cxn ang="0">
                    <a:pos x="480" y="1712"/>
                  </a:cxn>
                  <a:cxn ang="0">
                    <a:pos x="526" y="1569"/>
                  </a:cxn>
                  <a:cxn ang="0">
                    <a:pos x="246" y="1587"/>
                  </a:cxn>
                  <a:cxn ang="0">
                    <a:pos x="530" y="1545"/>
                  </a:cxn>
                  <a:cxn ang="0">
                    <a:pos x="546" y="1497"/>
                  </a:cxn>
                  <a:cxn ang="0">
                    <a:pos x="284" y="1530"/>
                  </a:cxn>
                  <a:cxn ang="0">
                    <a:pos x="557" y="1475"/>
                  </a:cxn>
                  <a:cxn ang="0">
                    <a:pos x="602" y="1308"/>
                  </a:cxn>
                  <a:cxn ang="0">
                    <a:pos x="372" y="1358"/>
                  </a:cxn>
                  <a:cxn ang="0">
                    <a:pos x="611" y="1277"/>
                  </a:cxn>
                  <a:cxn ang="0">
                    <a:pos x="636" y="1204"/>
                  </a:cxn>
                  <a:cxn ang="0">
                    <a:pos x="381" y="1283"/>
                  </a:cxn>
                  <a:cxn ang="0">
                    <a:pos x="639" y="1182"/>
                  </a:cxn>
                  <a:cxn ang="0">
                    <a:pos x="654" y="1127"/>
                  </a:cxn>
                  <a:cxn ang="0">
                    <a:pos x="695" y="958"/>
                  </a:cxn>
                  <a:cxn ang="0">
                    <a:pos x="503" y="1042"/>
                  </a:cxn>
                  <a:cxn ang="0">
                    <a:pos x="700" y="923"/>
                  </a:cxn>
                  <a:cxn ang="0">
                    <a:pos x="758" y="679"/>
                  </a:cxn>
                  <a:cxn ang="0">
                    <a:pos x="541" y="743"/>
                  </a:cxn>
                  <a:cxn ang="0">
                    <a:pos x="758" y="655"/>
                  </a:cxn>
                  <a:cxn ang="0">
                    <a:pos x="758" y="479"/>
                  </a:cxn>
                  <a:cxn ang="0">
                    <a:pos x="575" y="560"/>
                  </a:cxn>
                  <a:cxn ang="0">
                    <a:pos x="761" y="433"/>
                  </a:cxn>
                  <a:cxn ang="0">
                    <a:pos x="761" y="261"/>
                  </a:cxn>
                  <a:cxn ang="0">
                    <a:pos x="727" y="149"/>
                  </a:cxn>
                  <a:cxn ang="0">
                    <a:pos x="661" y="0"/>
                  </a:cxn>
                  <a:cxn ang="0">
                    <a:pos x="598" y="140"/>
                  </a:cxn>
                </a:cxnLst>
                <a:rect l="0" t="0" r="r" b="b"/>
                <a:pathLst>
                  <a:path w="762" h="2316">
                    <a:moveTo>
                      <a:pt x="598" y="140"/>
                    </a:moveTo>
                    <a:lnTo>
                      <a:pt x="523" y="358"/>
                    </a:lnTo>
                    <a:lnTo>
                      <a:pt x="440" y="644"/>
                    </a:lnTo>
                    <a:lnTo>
                      <a:pt x="354" y="916"/>
                    </a:lnTo>
                    <a:lnTo>
                      <a:pt x="257" y="1286"/>
                    </a:lnTo>
                    <a:lnTo>
                      <a:pt x="130" y="1703"/>
                    </a:lnTo>
                    <a:lnTo>
                      <a:pt x="51" y="2079"/>
                    </a:lnTo>
                    <a:lnTo>
                      <a:pt x="15" y="2224"/>
                    </a:lnTo>
                    <a:lnTo>
                      <a:pt x="0" y="2315"/>
                    </a:lnTo>
                    <a:lnTo>
                      <a:pt x="63" y="2264"/>
                    </a:lnTo>
                    <a:lnTo>
                      <a:pt x="268" y="2103"/>
                    </a:lnTo>
                    <a:lnTo>
                      <a:pt x="124" y="2084"/>
                    </a:lnTo>
                    <a:lnTo>
                      <a:pt x="286" y="2088"/>
                    </a:lnTo>
                    <a:lnTo>
                      <a:pt x="313" y="2040"/>
                    </a:lnTo>
                    <a:lnTo>
                      <a:pt x="135" y="2042"/>
                    </a:lnTo>
                    <a:lnTo>
                      <a:pt x="322" y="2022"/>
                    </a:lnTo>
                    <a:lnTo>
                      <a:pt x="372" y="1941"/>
                    </a:lnTo>
                    <a:lnTo>
                      <a:pt x="162" y="1945"/>
                    </a:lnTo>
                    <a:lnTo>
                      <a:pt x="379" y="1923"/>
                    </a:lnTo>
                    <a:lnTo>
                      <a:pt x="426" y="1837"/>
                    </a:lnTo>
                    <a:lnTo>
                      <a:pt x="480" y="1712"/>
                    </a:lnTo>
                    <a:lnTo>
                      <a:pt x="526" y="1569"/>
                    </a:lnTo>
                    <a:lnTo>
                      <a:pt x="246" y="1587"/>
                    </a:lnTo>
                    <a:lnTo>
                      <a:pt x="530" y="1545"/>
                    </a:lnTo>
                    <a:lnTo>
                      <a:pt x="546" y="1497"/>
                    </a:lnTo>
                    <a:lnTo>
                      <a:pt x="284" y="1530"/>
                    </a:lnTo>
                    <a:lnTo>
                      <a:pt x="557" y="1475"/>
                    </a:lnTo>
                    <a:lnTo>
                      <a:pt x="602" y="1308"/>
                    </a:lnTo>
                    <a:lnTo>
                      <a:pt x="372" y="1358"/>
                    </a:lnTo>
                    <a:lnTo>
                      <a:pt x="611" y="1277"/>
                    </a:lnTo>
                    <a:lnTo>
                      <a:pt x="636" y="1204"/>
                    </a:lnTo>
                    <a:lnTo>
                      <a:pt x="381" y="1283"/>
                    </a:lnTo>
                    <a:lnTo>
                      <a:pt x="639" y="1182"/>
                    </a:lnTo>
                    <a:lnTo>
                      <a:pt x="654" y="1127"/>
                    </a:lnTo>
                    <a:lnTo>
                      <a:pt x="695" y="958"/>
                    </a:lnTo>
                    <a:lnTo>
                      <a:pt x="503" y="1042"/>
                    </a:lnTo>
                    <a:lnTo>
                      <a:pt x="700" y="923"/>
                    </a:lnTo>
                    <a:lnTo>
                      <a:pt x="758" y="679"/>
                    </a:lnTo>
                    <a:lnTo>
                      <a:pt x="541" y="743"/>
                    </a:lnTo>
                    <a:lnTo>
                      <a:pt x="758" y="655"/>
                    </a:lnTo>
                    <a:lnTo>
                      <a:pt x="758" y="479"/>
                    </a:lnTo>
                    <a:lnTo>
                      <a:pt x="575" y="560"/>
                    </a:lnTo>
                    <a:lnTo>
                      <a:pt x="761" y="433"/>
                    </a:lnTo>
                    <a:lnTo>
                      <a:pt x="761" y="261"/>
                    </a:lnTo>
                    <a:lnTo>
                      <a:pt x="727" y="149"/>
                    </a:lnTo>
                    <a:lnTo>
                      <a:pt x="661" y="0"/>
                    </a:lnTo>
                    <a:lnTo>
                      <a:pt x="598" y="140"/>
                    </a:lnTo>
                  </a:path>
                </a:pathLst>
              </a:custGeom>
              <a:gradFill rotWithShape="0">
                <a:gsLst>
                  <a:gs pos="0">
                    <a:srgbClr val="A64C4C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" name="Freeform 24"/>
              <p:cNvSpPr>
                <a:spLocks/>
              </p:cNvSpPr>
              <p:nvPr/>
            </p:nvSpPr>
            <p:spPr bwMode="auto">
              <a:xfrm>
                <a:off x="630" y="114"/>
                <a:ext cx="915" cy="3071"/>
              </a:xfrm>
              <a:custGeom>
                <a:avLst/>
                <a:gdLst/>
                <a:ahLst/>
                <a:cxnLst>
                  <a:cxn ang="0">
                    <a:pos x="0" y="3070"/>
                  </a:cxn>
                  <a:cxn ang="0">
                    <a:pos x="372" y="1696"/>
                  </a:cxn>
                  <a:cxn ang="0">
                    <a:pos x="432" y="1458"/>
                  </a:cxn>
                  <a:cxn ang="0">
                    <a:pos x="484" y="1276"/>
                  </a:cxn>
                  <a:cxn ang="0">
                    <a:pos x="570" y="982"/>
                  </a:cxn>
                  <a:cxn ang="0">
                    <a:pos x="670" y="658"/>
                  </a:cxn>
                  <a:cxn ang="0">
                    <a:pos x="782" y="316"/>
                  </a:cxn>
                  <a:cxn ang="0">
                    <a:pos x="844" y="144"/>
                  </a:cxn>
                  <a:cxn ang="0">
                    <a:pos x="888" y="42"/>
                  </a:cxn>
                  <a:cxn ang="0">
                    <a:pos x="914" y="0"/>
                  </a:cxn>
                  <a:cxn ang="0">
                    <a:pos x="866" y="116"/>
                  </a:cxn>
                  <a:cxn ang="0">
                    <a:pos x="806" y="296"/>
                  </a:cxn>
                  <a:cxn ang="0">
                    <a:pos x="520" y="1230"/>
                  </a:cxn>
                  <a:cxn ang="0">
                    <a:pos x="442" y="1518"/>
                  </a:cxn>
                  <a:cxn ang="0">
                    <a:pos x="378" y="1774"/>
                  </a:cxn>
                  <a:cxn ang="0">
                    <a:pos x="314" y="2028"/>
                  </a:cxn>
                  <a:cxn ang="0">
                    <a:pos x="266" y="2238"/>
                  </a:cxn>
                  <a:cxn ang="0">
                    <a:pos x="258" y="2294"/>
                  </a:cxn>
                  <a:cxn ang="0">
                    <a:pos x="186" y="2558"/>
                  </a:cxn>
                  <a:cxn ang="0">
                    <a:pos x="50" y="3070"/>
                  </a:cxn>
                  <a:cxn ang="0">
                    <a:pos x="0" y="3070"/>
                  </a:cxn>
                </a:cxnLst>
                <a:rect l="0" t="0" r="r" b="b"/>
                <a:pathLst>
                  <a:path w="915" h="3071">
                    <a:moveTo>
                      <a:pt x="0" y="3070"/>
                    </a:moveTo>
                    <a:lnTo>
                      <a:pt x="372" y="1696"/>
                    </a:lnTo>
                    <a:lnTo>
                      <a:pt x="432" y="1458"/>
                    </a:lnTo>
                    <a:lnTo>
                      <a:pt x="484" y="1276"/>
                    </a:lnTo>
                    <a:lnTo>
                      <a:pt x="570" y="982"/>
                    </a:lnTo>
                    <a:lnTo>
                      <a:pt x="670" y="658"/>
                    </a:lnTo>
                    <a:lnTo>
                      <a:pt x="782" y="316"/>
                    </a:lnTo>
                    <a:lnTo>
                      <a:pt x="844" y="144"/>
                    </a:lnTo>
                    <a:lnTo>
                      <a:pt x="888" y="42"/>
                    </a:lnTo>
                    <a:lnTo>
                      <a:pt x="914" y="0"/>
                    </a:lnTo>
                    <a:lnTo>
                      <a:pt x="866" y="116"/>
                    </a:lnTo>
                    <a:lnTo>
                      <a:pt x="806" y="296"/>
                    </a:lnTo>
                    <a:lnTo>
                      <a:pt x="520" y="1230"/>
                    </a:lnTo>
                    <a:lnTo>
                      <a:pt x="442" y="1518"/>
                    </a:lnTo>
                    <a:lnTo>
                      <a:pt x="378" y="1774"/>
                    </a:lnTo>
                    <a:lnTo>
                      <a:pt x="314" y="2028"/>
                    </a:lnTo>
                    <a:lnTo>
                      <a:pt x="266" y="2238"/>
                    </a:lnTo>
                    <a:lnTo>
                      <a:pt x="258" y="2294"/>
                    </a:lnTo>
                    <a:lnTo>
                      <a:pt x="186" y="2558"/>
                    </a:lnTo>
                    <a:lnTo>
                      <a:pt x="50" y="3070"/>
                    </a:lnTo>
                    <a:lnTo>
                      <a:pt x="0" y="3070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3103" name="Rectangle 3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27" name="Rectangle 27"/>
          <p:cNvSpPr>
            <a:spLocks noGrp="1" noChangeArrowheads="1"/>
          </p:cNvSpPr>
          <p:nvPr>
            <p:ph type="dt" sz="quarter" idx="10"/>
          </p:nvPr>
        </p:nvSpPr>
        <p:spPr>
          <a:xfrm>
            <a:off x="228600" y="6261100"/>
            <a:ext cx="2527300" cy="457200"/>
          </a:xfrm>
        </p:spPr>
        <p:txBody>
          <a:bodyPr/>
          <a:lstStyle>
            <a:lvl1pPr>
              <a:defRPr smtClean="0"/>
            </a:lvl1pPr>
          </a:lstStyle>
          <a:p>
            <a:fld id="{C427E458-71EE-4491-B9FD-6A52F29F0AE9}" type="datetime1">
              <a:rPr lang="ru-RU" smtClean="0"/>
              <a:t>03.03.2011</a:t>
            </a:fld>
            <a:endParaRPr lang="ru-RU"/>
          </a:p>
        </p:txBody>
      </p:sp>
      <p:sp>
        <p:nvSpPr>
          <p:cNvPr id="28" name="Rectangle 28"/>
          <p:cNvSpPr>
            <a:spLocks noGrp="1" noChangeArrowheads="1"/>
          </p:cNvSpPr>
          <p:nvPr>
            <p:ph type="ftr" sz="quarter" idx="11"/>
          </p:nvPr>
        </p:nvSpPr>
        <p:spPr>
          <a:xfrm>
            <a:off x="2925763" y="6272213"/>
            <a:ext cx="3457575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ru-RU" smtClean="0"/>
              <a:t>Автор - Хламова С.А.учитель русского языка и литературы МОУ Хороменской СОШ</a:t>
            </a:r>
            <a:endParaRPr lang="ru-RU"/>
          </a:p>
        </p:txBody>
      </p:sp>
      <p:sp>
        <p:nvSpPr>
          <p:cNvPr id="29" name="Rectangle 2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443163" cy="457200"/>
          </a:xfrm>
        </p:spPr>
        <p:txBody>
          <a:bodyPr/>
          <a:lstStyle>
            <a:lvl1pPr>
              <a:defRPr smtClean="0"/>
            </a:lvl1pPr>
          </a:lstStyle>
          <a:p>
            <a:fld id="{CD8540C2-DE39-4760-8D24-919537954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5000"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117AF7-736E-4656-A9BA-97334AEC0E25}" type="datetime1">
              <a:rPr lang="ru-RU" smtClean="0"/>
              <a:t>03.03.2011</a:t>
            </a:fld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Автор - Хламова С.А.учитель русского языка и литературы МОУ Хороменской СОШ</a:t>
            </a:r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8540C2-DE39-4760-8D24-919537954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5000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4975" y="122238"/>
            <a:ext cx="2200275" cy="61007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82563" y="122238"/>
            <a:ext cx="6450012" cy="61007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BA1B2-FE0E-4CE2-B558-7F68793D6CEE}" type="datetime1">
              <a:rPr lang="ru-RU" smtClean="0"/>
              <a:t>03.03.2011</a:t>
            </a:fld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Автор - Хламова С.А.учитель русского языка и литературы МОУ Хороменской СОШ</a:t>
            </a:r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8540C2-DE39-4760-8D24-919537954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5000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1ABCAB-38C5-493C-892B-1C231D05901B}" type="datetime1">
              <a:rPr lang="ru-RU" smtClean="0"/>
              <a:t>03.03.2011</a:t>
            </a:fld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Автор - Хламова С.А.учитель русского языка и литературы МОУ Хороменской СОШ</a:t>
            </a:r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8540C2-DE39-4760-8D24-919537954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5000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C2E1C1-EDEA-4ED5-BE96-A92315424B89}" type="datetime1">
              <a:rPr lang="ru-RU" smtClean="0"/>
              <a:t>03.03.2011</a:t>
            </a:fld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Автор - Хламова С.А.учитель русского языка и литературы МОУ Хороменской СОШ</a:t>
            </a:r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8540C2-DE39-4760-8D24-919537954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5000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90500" y="1447800"/>
            <a:ext cx="4311650" cy="477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4550" y="1447800"/>
            <a:ext cx="4311650" cy="477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C3898E-4B49-428B-B63D-DC927210534F}" type="datetime1">
              <a:rPr lang="ru-RU" smtClean="0"/>
              <a:t>03.03.2011</a:t>
            </a:fld>
            <a:endParaRPr lang="ru-RU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Автор - Хламова С.А.учитель русского языка и литературы МОУ Хороменской СОШ</a:t>
            </a:r>
            <a:endParaRPr lang="ru-RU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8540C2-DE39-4760-8D24-919537954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5000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583905-A491-4D7D-A7A4-8366787904DD}" type="datetime1">
              <a:rPr lang="ru-RU" smtClean="0"/>
              <a:t>03.03.2011</a:t>
            </a:fld>
            <a:endParaRPr lang="ru-RU"/>
          </a:p>
        </p:txBody>
      </p:sp>
      <p:sp>
        <p:nvSpPr>
          <p:cNvPr id="8" name="Rectangle 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Автор - Хламова С.А.учитель русского языка и литературы МОУ Хороменской СОШ</a:t>
            </a:r>
            <a:endParaRPr lang="ru-RU"/>
          </a:p>
        </p:txBody>
      </p:sp>
      <p:sp>
        <p:nvSpPr>
          <p:cNvPr id="9" name="Rectangle 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8540C2-DE39-4760-8D24-919537954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5000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C756CE-1D47-4E27-9236-213FF0AFF9D4}" type="datetime1">
              <a:rPr lang="ru-RU" smtClean="0"/>
              <a:t>03.03.2011</a:t>
            </a:fld>
            <a:endParaRPr lang="ru-RU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Автор - Хламова С.А.учитель русского языка и литературы МОУ Хороменской СОШ</a:t>
            </a:r>
            <a:endParaRPr lang="ru-RU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8540C2-DE39-4760-8D24-919537954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5000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158622-6EA0-4E04-8B30-1F251936A720}" type="datetime1">
              <a:rPr lang="ru-RU" smtClean="0"/>
              <a:t>03.03.2011</a:t>
            </a:fld>
            <a:endParaRPr lang="ru-RU"/>
          </a:p>
        </p:txBody>
      </p:sp>
      <p:sp>
        <p:nvSpPr>
          <p:cNvPr id="3" name="Rectangle 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Автор - Хламова С.А.учитель русского языка и литературы МОУ Хороменской СОШ</a:t>
            </a:r>
            <a:endParaRPr lang="ru-RU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8540C2-DE39-4760-8D24-919537954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5000"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E5D4FA-A2DD-4F60-8DA4-3CA0E37527C0}" type="datetime1">
              <a:rPr lang="ru-RU" smtClean="0"/>
              <a:t>03.03.2011</a:t>
            </a:fld>
            <a:endParaRPr lang="ru-RU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Автор - Хламова С.А.учитель русского языка и литературы МОУ Хороменской СОШ</a:t>
            </a:r>
            <a:endParaRPr lang="ru-RU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8540C2-DE39-4760-8D24-919537954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5000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CFA26F-0562-49CB-8ACB-9D827945EF48}" type="datetime1">
              <a:rPr lang="ru-RU" smtClean="0"/>
              <a:t>03.03.2011</a:t>
            </a:fld>
            <a:endParaRPr lang="ru-RU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Автор - Хламова С.А.учитель русского языка и литературы МОУ Хороменской СОШ</a:t>
            </a:r>
            <a:endParaRPr lang="ru-RU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8540C2-DE39-4760-8D24-919537954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5000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reeform 2"/>
          <p:cNvSpPr>
            <a:spLocks/>
          </p:cNvSpPr>
          <p:nvPr/>
        </p:nvSpPr>
        <p:spPr bwMode="auto">
          <a:xfrm>
            <a:off x="901700" y="3378200"/>
            <a:ext cx="5359400" cy="2425700"/>
          </a:xfrm>
          <a:custGeom>
            <a:avLst/>
            <a:gdLst/>
            <a:ahLst/>
            <a:cxnLst>
              <a:cxn ang="0">
                <a:pos x="0" y="1525"/>
              </a:cxn>
              <a:cxn ang="0">
                <a:pos x="79" y="1498"/>
              </a:cxn>
              <a:cxn ang="0">
                <a:pos x="753" y="1223"/>
              </a:cxn>
              <a:cxn ang="0">
                <a:pos x="1048" y="1054"/>
              </a:cxn>
              <a:cxn ang="0">
                <a:pos x="1122" y="1007"/>
              </a:cxn>
              <a:cxn ang="0">
                <a:pos x="1164" y="974"/>
              </a:cxn>
              <a:cxn ang="0">
                <a:pos x="1164" y="918"/>
              </a:cxn>
              <a:cxn ang="0">
                <a:pos x="1637" y="734"/>
              </a:cxn>
              <a:cxn ang="0">
                <a:pos x="1715" y="731"/>
              </a:cxn>
              <a:cxn ang="0">
                <a:pos x="1787" y="725"/>
              </a:cxn>
              <a:cxn ang="0">
                <a:pos x="1901" y="707"/>
              </a:cxn>
              <a:cxn ang="0">
                <a:pos x="2015" y="678"/>
              </a:cxn>
              <a:cxn ang="0">
                <a:pos x="2162" y="620"/>
              </a:cxn>
              <a:cxn ang="0">
                <a:pos x="2069" y="578"/>
              </a:cxn>
              <a:cxn ang="0">
                <a:pos x="2195" y="605"/>
              </a:cxn>
              <a:cxn ang="0">
                <a:pos x="2276" y="578"/>
              </a:cxn>
              <a:cxn ang="0">
                <a:pos x="2186" y="533"/>
              </a:cxn>
              <a:cxn ang="0">
                <a:pos x="2309" y="560"/>
              </a:cxn>
              <a:cxn ang="0">
                <a:pos x="2399" y="521"/>
              </a:cxn>
              <a:cxn ang="0">
                <a:pos x="2315" y="470"/>
              </a:cxn>
              <a:cxn ang="0">
                <a:pos x="2453" y="494"/>
              </a:cxn>
              <a:cxn ang="0">
                <a:pos x="2619" y="430"/>
              </a:cxn>
              <a:cxn ang="0">
                <a:pos x="2888" y="302"/>
              </a:cxn>
              <a:cxn ang="0">
                <a:pos x="3099" y="182"/>
              </a:cxn>
              <a:cxn ang="0">
                <a:pos x="3376" y="0"/>
              </a:cxn>
              <a:cxn ang="0">
                <a:pos x="3016" y="144"/>
              </a:cxn>
              <a:cxn ang="0">
                <a:pos x="2801" y="230"/>
              </a:cxn>
              <a:cxn ang="0">
                <a:pos x="2619" y="302"/>
              </a:cxn>
              <a:cxn ang="0">
                <a:pos x="2386" y="398"/>
              </a:cxn>
              <a:cxn ang="0">
                <a:pos x="2146" y="478"/>
              </a:cxn>
              <a:cxn ang="0">
                <a:pos x="1792" y="624"/>
              </a:cxn>
              <a:cxn ang="0">
                <a:pos x="1601" y="710"/>
              </a:cxn>
              <a:cxn ang="0">
                <a:pos x="1135" y="886"/>
              </a:cxn>
              <a:cxn ang="0">
                <a:pos x="1098" y="871"/>
              </a:cxn>
              <a:cxn ang="0">
                <a:pos x="993" y="871"/>
              </a:cxn>
              <a:cxn ang="0">
                <a:pos x="450" y="1039"/>
              </a:cxn>
              <a:cxn ang="0">
                <a:pos x="8" y="1214"/>
              </a:cxn>
              <a:cxn ang="0">
                <a:pos x="27" y="1240"/>
              </a:cxn>
              <a:cxn ang="0">
                <a:pos x="35" y="1237"/>
              </a:cxn>
              <a:cxn ang="0">
                <a:pos x="10" y="1528"/>
              </a:cxn>
              <a:cxn ang="0">
                <a:pos x="0" y="1525"/>
              </a:cxn>
            </a:cxnLst>
            <a:rect l="0" t="0" r="r" b="b"/>
            <a:pathLst>
              <a:path w="3376" h="1528">
                <a:moveTo>
                  <a:pt x="0" y="1525"/>
                </a:moveTo>
                <a:lnTo>
                  <a:pt x="79" y="1498"/>
                </a:lnTo>
                <a:lnTo>
                  <a:pt x="753" y="1223"/>
                </a:lnTo>
                <a:lnTo>
                  <a:pt x="1048" y="1054"/>
                </a:lnTo>
                <a:lnTo>
                  <a:pt x="1122" y="1007"/>
                </a:lnTo>
                <a:lnTo>
                  <a:pt x="1164" y="974"/>
                </a:lnTo>
                <a:lnTo>
                  <a:pt x="1164" y="918"/>
                </a:lnTo>
                <a:lnTo>
                  <a:pt x="1637" y="734"/>
                </a:lnTo>
                <a:lnTo>
                  <a:pt x="1715" y="731"/>
                </a:lnTo>
                <a:lnTo>
                  <a:pt x="1787" y="725"/>
                </a:lnTo>
                <a:lnTo>
                  <a:pt x="1901" y="707"/>
                </a:lnTo>
                <a:lnTo>
                  <a:pt x="2015" y="678"/>
                </a:lnTo>
                <a:lnTo>
                  <a:pt x="2162" y="620"/>
                </a:lnTo>
                <a:lnTo>
                  <a:pt x="2069" y="578"/>
                </a:lnTo>
                <a:lnTo>
                  <a:pt x="2195" y="605"/>
                </a:lnTo>
                <a:lnTo>
                  <a:pt x="2276" y="578"/>
                </a:lnTo>
                <a:lnTo>
                  <a:pt x="2186" y="533"/>
                </a:lnTo>
                <a:lnTo>
                  <a:pt x="2309" y="560"/>
                </a:lnTo>
                <a:lnTo>
                  <a:pt x="2399" y="521"/>
                </a:lnTo>
                <a:lnTo>
                  <a:pt x="2315" y="470"/>
                </a:lnTo>
                <a:lnTo>
                  <a:pt x="2453" y="494"/>
                </a:lnTo>
                <a:lnTo>
                  <a:pt x="2619" y="430"/>
                </a:lnTo>
                <a:lnTo>
                  <a:pt x="2888" y="302"/>
                </a:lnTo>
                <a:lnTo>
                  <a:pt x="3099" y="182"/>
                </a:lnTo>
                <a:lnTo>
                  <a:pt x="3376" y="0"/>
                </a:lnTo>
                <a:lnTo>
                  <a:pt x="3016" y="144"/>
                </a:lnTo>
                <a:lnTo>
                  <a:pt x="2801" y="230"/>
                </a:lnTo>
                <a:lnTo>
                  <a:pt x="2619" y="302"/>
                </a:lnTo>
                <a:lnTo>
                  <a:pt x="2386" y="398"/>
                </a:lnTo>
                <a:lnTo>
                  <a:pt x="2146" y="478"/>
                </a:lnTo>
                <a:lnTo>
                  <a:pt x="1792" y="624"/>
                </a:lnTo>
                <a:lnTo>
                  <a:pt x="1601" y="710"/>
                </a:lnTo>
                <a:lnTo>
                  <a:pt x="1135" y="886"/>
                </a:lnTo>
                <a:lnTo>
                  <a:pt x="1098" y="871"/>
                </a:lnTo>
                <a:lnTo>
                  <a:pt x="993" y="871"/>
                </a:lnTo>
                <a:lnTo>
                  <a:pt x="450" y="1039"/>
                </a:lnTo>
                <a:lnTo>
                  <a:pt x="8" y="1214"/>
                </a:lnTo>
                <a:lnTo>
                  <a:pt x="27" y="1240"/>
                </a:lnTo>
                <a:lnTo>
                  <a:pt x="35" y="1237"/>
                </a:lnTo>
                <a:lnTo>
                  <a:pt x="10" y="1528"/>
                </a:lnTo>
                <a:lnTo>
                  <a:pt x="0" y="1525"/>
                </a:lnTo>
              </a:path>
            </a:pathLst>
          </a:custGeom>
          <a:solidFill>
            <a:srgbClr val="000000">
              <a:alpha val="50000"/>
            </a:srgbClr>
          </a:solidFill>
          <a:ln w="9525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96863" y="3022600"/>
            <a:ext cx="976312" cy="2828925"/>
            <a:chOff x="187" y="1904"/>
            <a:chExt cx="615" cy="178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87" y="3207"/>
              <a:ext cx="438" cy="479"/>
              <a:chOff x="187" y="3207"/>
              <a:chExt cx="438" cy="479"/>
            </a:xfrm>
          </p:grpSpPr>
          <p:sp>
            <p:nvSpPr>
              <p:cNvPr id="2053" name="Oval 5"/>
              <p:cNvSpPr>
                <a:spLocks noChangeArrowheads="1"/>
              </p:cNvSpPr>
              <p:nvPr/>
            </p:nvSpPr>
            <p:spPr bwMode="auto">
              <a:xfrm>
                <a:off x="187" y="3544"/>
                <a:ext cx="435" cy="142"/>
              </a:xfrm>
              <a:prstGeom prst="ellipse">
                <a:avLst/>
              </a:pr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54" name="Oval 6"/>
              <p:cNvSpPr>
                <a:spLocks noChangeArrowheads="1"/>
              </p:cNvSpPr>
              <p:nvPr/>
            </p:nvSpPr>
            <p:spPr bwMode="auto">
              <a:xfrm>
                <a:off x="188" y="3534"/>
                <a:ext cx="437" cy="141"/>
              </a:xfrm>
              <a:prstGeom prst="ellipse">
                <a:avLst/>
              </a:prstGeom>
              <a:gradFill rotWithShape="0">
                <a:gsLst>
                  <a:gs pos="0">
                    <a:srgbClr val="000000"/>
                  </a:gs>
                  <a:gs pos="50000">
                    <a:schemeClr val="bg1"/>
                  </a:gs>
                  <a:gs pos="100000">
                    <a:srgbClr val="00000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55" name="Oval 7"/>
              <p:cNvSpPr>
                <a:spLocks noChangeArrowheads="1"/>
              </p:cNvSpPr>
              <p:nvPr/>
            </p:nvSpPr>
            <p:spPr bwMode="auto">
              <a:xfrm>
                <a:off x="275" y="3207"/>
                <a:ext cx="267" cy="84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56" name="Oval 8"/>
              <p:cNvSpPr>
                <a:spLocks noChangeArrowheads="1"/>
              </p:cNvSpPr>
              <p:nvPr/>
            </p:nvSpPr>
            <p:spPr bwMode="auto">
              <a:xfrm>
                <a:off x="277" y="3207"/>
                <a:ext cx="261" cy="70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57" name="AutoShape 9"/>
              <p:cNvSpPr>
                <a:spLocks noChangeArrowheads="1"/>
              </p:cNvSpPr>
              <p:nvPr/>
            </p:nvSpPr>
            <p:spPr bwMode="auto">
              <a:xfrm flipV="1">
                <a:off x="187" y="3253"/>
                <a:ext cx="438" cy="116"/>
              </a:xfrm>
              <a:custGeom>
                <a:avLst/>
                <a:gdLst>
                  <a:gd name="G0" fmla="+- 5399 0 0"/>
                  <a:gd name="G1" fmla="+- 21600 0 5399"/>
                  <a:gd name="G2" fmla="*/ 5399 1 2"/>
                  <a:gd name="G3" fmla="+- 21600 0 G2"/>
                  <a:gd name="G4" fmla="+/ 5399 21600 2"/>
                  <a:gd name="G5" fmla="+/ G1 0 2"/>
                  <a:gd name="G6" fmla="*/ 21600 21600 5399"/>
                  <a:gd name="G7" fmla="*/ G6 1 2"/>
                  <a:gd name="G8" fmla="+- 21600 0 G7"/>
                  <a:gd name="G9" fmla="*/ 21600 1 2"/>
                  <a:gd name="G10" fmla="+- 5399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399" y="21600"/>
                    </a:lnTo>
                    <a:lnTo>
                      <a:pt x="16201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58" name="Rectangle 10"/>
              <p:cNvSpPr>
                <a:spLocks noChangeArrowheads="1"/>
              </p:cNvSpPr>
              <p:nvPr/>
            </p:nvSpPr>
            <p:spPr bwMode="auto">
              <a:xfrm>
                <a:off x="187" y="3383"/>
                <a:ext cx="43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59" name="Oval 11"/>
              <p:cNvSpPr>
                <a:spLocks noChangeArrowheads="1"/>
              </p:cNvSpPr>
              <p:nvPr/>
            </p:nvSpPr>
            <p:spPr bwMode="auto">
              <a:xfrm>
                <a:off x="187" y="3329"/>
                <a:ext cx="436" cy="91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60" name="Freeform 12"/>
              <p:cNvSpPr>
                <a:spLocks/>
              </p:cNvSpPr>
              <p:nvPr/>
            </p:nvSpPr>
            <p:spPr bwMode="auto">
              <a:xfrm>
                <a:off x="216" y="3282"/>
                <a:ext cx="113" cy="393"/>
              </a:xfrm>
              <a:custGeom>
                <a:avLst/>
                <a:gdLst/>
                <a:ahLst/>
                <a:cxnLst>
                  <a:cxn ang="0">
                    <a:pos x="68" y="0"/>
                  </a:cxn>
                  <a:cxn ang="0">
                    <a:pos x="0" y="110"/>
                  </a:cxn>
                  <a:cxn ang="0">
                    <a:pos x="3" y="361"/>
                  </a:cxn>
                  <a:cxn ang="0">
                    <a:pos x="36" y="379"/>
                  </a:cxn>
                  <a:cxn ang="0">
                    <a:pos x="63" y="385"/>
                  </a:cxn>
                  <a:cxn ang="0">
                    <a:pos x="92" y="392"/>
                  </a:cxn>
                  <a:cxn ang="0">
                    <a:pos x="90" y="136"/>
                  </a:cxn>
                  <a:cxn ang="0">
                    <a:pos x="112" y="10"/>
                  </a:cxn>
                  <a:cxn ang="0">
                    <a:pos x="102" y="10"/>
                  </a:cxn>
                  <a:cxn ang="0">
                    <a:pos x="81" y="6"/>
                  </a:cxn>
                  <a:cxn ang="0">
                    <a:pos x="68" y="0"/>
                  </a:cxn>
                </a:cxnLst>
                <a:rect l="0" t="0" r="r" b="b"/>
                <a:pathLst>
                  <a:path w="113" h="393">
                    <a:moveTo>
                      <a:pt x="68" y="0"/>
                    </a:moveTo>
                    <a:lnTo>
                      <a:pt x="0" y="110"/>
                    </a:lnTo>
                    <a:lnTo>
                      <a:pt x="3" y="361"/>
                    </a:lnTo>
                    <a:lnTo>
                      <a:pt x="36" y="379"/>
                    </a:lnTo>
                    <a:lnTo>
                      <a:pt x="63" y="385"/>
                    </a:lnTo>
                    <a:lnTo>
                      <a:pt x="92" y="392"/>
                    </a:lnTo>
                    <a:lnTo>
                      <a:pt x="90" y="136"/>
                    </a:lnTo>
                    <a:lnTo>
                      <a:pt x="112" y="10"/>
                    </a:lnTo>
                    <a:lnTo>
                      <a:pt x="102" y="10"/>
                    </a:lnTo>
                    <a:lnTo>
                      <a:pt x="81" y="6"/>
                    </a:lnTo>
                    <a:lnTo>
                      <a:pt x="68" y="0"/>
                    </a:lnTo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61" name="Oval 13"/>
              <p:cNvSpPr>
                <a:spLocks noChangeArrowheads="1"/>
              </p:cNvSpPr>
              <p:nvPr/>
            </p:nvSpPr>
            <p:spPr bwMode="auto">
              <a:xfrm>
                <a:off x="297" y="3221"/>
                <a:ext cx="222" cy="45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62" name="Oval 14"/>
              <p:cNvSpPr>
                <a:spLocks noChangeArrowheads="1"/>
              </p:cNvSpPr>
              <p:nvPr/>
            </p:nvSpPr>
            <p:spPr bwMode="auto">
              <a:xfrm>
                <a:off x="192" y="3332"/>
                <a:ext cx="418" cy="86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63" name="Freeform 15"/>
              <p:cNvSpPr>
                <a:spLocks/>
              </p:cNvSpPr>
              <p:nvPr/>
            </p:nvSpPr>
            <p:spPr bwMode="auto">
              <a:xfrm>
                <a:off x="232" y="3283"/>
                <a:ext cx="67" cy="369"/>
              </a:xfrm>
              <a:custGeom>
                <a:avLst/>
                <a:gdLst/>
                <a:ahLst/>
                <a:cxnLst>
                  <a:cxn ang="0">
                    <a:pos x="0" y="133"/>
                  </a:cxn>
                  <a:cxn ang="0">
                    <a:pos x="0" y="357"/>
                  </a:cxn>
                  <a:cxn ang="0">
                    <a:pos x="20" y="368"/>
                  </a:cxn>
                  <a:cxn ang="0">
                    <a:pos x="20" y="141"/>
                  </a:cxn>
                  <a:cxn ang="0">
                    <a:pos x="20" y="125"/>
                  </a:cxn>
                  <a:cxn ang="0">
                    <a:pos x="29" y="111"/>
                  </a:cxn>
                  <a:cxn ang="0">
                    <a:pos x="66" y="4"/>
                  </a:cxn>
                  <a:cxn ang="0">
                    <a:pos x="59" y="0"/>
                  </a:cxn>
                  <a:cxn ang="0">
                    <a:pos x="8" y="113"/>
                  </a:cxn>
                  <a:cxn ang="0">
                    <a:pos x="0" y="133"/>
                  </a:cxn>
                </a:cxnLst>
                <a:rect l="0" t="0" r="r" b="b"/>
                <a:pathLst>
                  <a:path w="67" h="369">
                    <a:moveTo>
                      <a:pt x="0" y="133"/>
                    </a:moveTo>
                    <a:lnTo>
                      <a:pt x="0" y="357"/>
                    </a:lnTo>
                    <a:lnTo>
                      <a:pt x="20" y="368"/>
                    </a:lnTo>
                    <a:lnTo>
                      <a:pt x="20" y="141"/>
                    </a:lnTo>
                    <a:lnTo>
                      <a:pt x="20" y="125"/>
                    </a:lnTo>
                    <a:lnTo>
                      <a:pt x="29" y="111"/>
                    </a:lnTo>
                    <a:lnTo>
                      <a:pt x="66" y="4"/>
                    </a:lnTo>
                    <a:lnTo>
                      <a:pt x="59" y="0"/>
                    </a:lnTo>
                    <a:lnTo>
                      <a:pt x="8" y="113"/>
                    </a:lnTo>
                    <a:lnTo>
                      <a:pt x="0" y="133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64" name="Freeform 16"/>
              <p:cNvSpPr>
                <a:spLocks/>
              </p:cNvSpPr>
              <p:nvPr/>
            </p:nvSpPr>
            <p:spPr bwMode="auto">
              <a:xfrm>
                <a:off x="521" y="3275"/>
                <a:ext cx="99" cy="363"/>
              </a:xfrm>
              <a:custGeom>
                <a:avLst/>
                <a:gdLst/>
                <a:ahLst/>
                <a:cxnLst>
                  <a:cxn ang="0">
                    <a:pos x="98" y="102"/>
                  </a:cxn>
                  <a:cxn ang="0">
                    <a:pos x="98" y="348"/>
                  </a:cxn>
                  <a:cxn ang="0">
                    <a:pos x="81" y="362"/>
                  </a:cxn>
                  <a:cxn ang="0">
                    <a:pos x="81" y="106"/>
                  </a:cxn>
                  <a:cxn ang="0">
                    <a:pos x="0" y="4"/>
                  </a:cxn>
                  <a:cxn ang="0">
                    <a:pos x="7" y="0"/>
                  </a:cxn>
                  <a:cxn ang="0">
                    <a:pos x="98" y="102"/>
                  </a:cxn>
                </a:cxnLst>
                <a:rect l="0" t="0" r="r" b="b"/>
                <a:pathLst>
                  <a:path w="99" h="363">
                    <a:moveTo>
                      <a:pt x="98" y="102"/>
                    </a:moveTo>
                    <a:lnTo>
                      <a:pt x="98" y="348"/>
                    </a:lnTo>
                    <a:lnTo>
                      <a:pt x="81" y="362"/>
                    </a:lnTo>
                    <a:lnTo>
                      <a:pt x="81" y="106"/>
                    </a:lnTo>
                    <a:lnTo>
                      <a:pt x="0" y="4"/>
                    </a:lnTo>
                    <a:lnTo>
                      <a:pt x="7" y="0"/>
                    </a:lnTo>
                    <a:lnTo>
                      <a:pt x="98" y="102"/>
                    </a:lnTo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65" name="Freeform 17"/>
              <p:cNvSpPr>
                <a:spLocks/>
              </p:cNvSpPr>
              <p:nvPr/>
            </p:nvSpPr>
            <p:spPr bwMode="auto">
              <a:xfrm>
                <a:off x="441" y="3215"/>
                <a:ext cx="74" cy="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4" y="4"/>
                  </a:cxn>
                  <a:cxn ang="0">
                    <a:pos x="56" y="10"/>
                  </a:cxn>
                  <a:cxn ang="0">
                    <a:pos x="73" y="16"/>
                  </a:cxn>
                  <a:cxn ang="0">
                    <a:pos x="67" y="22"/>
                  </a:cxn>
                  <a:cxn ang="0">
                    <a:pos x="51" y="14"/>
                  </a:cxn>
                  <a:cxn ang="0">
                    <a:pos x="27" y="8"/>
                  </a:cxn>
                  <a:cxn ang="0">
                    <a:pos x="3" y="8"/>
                  </a:cxn>
                  <a:cxn ang="0">
                    <a:pos x="0" y="0"/>
                  </a:cxn>
                </a:cxnLst>
                <a:rect l="0" t="0" r="r" b="b"/>
                <a:pathLst>
                  <a:path w="74" h="23">
                    <a:moveTo>
                      <a:pt x="0" y="0"/>
                    </a:moveTo>
                    <a:lnTo>
                      <a:pt x="34" y="4"/>
                    </a:lnTo>
                    <a:lnTo>
                      <a:pt x="56" y="10"/>
                    </a:lnTo>
                    <a:lnTo>
                      <a:pt x="73" y="16"/>
                    </a:lnTo>
                    <a:lnTo>
                      <a:pt x="67" y="22"/>
                    </a:lnTo>
                    <a:lnTo>
                      <a:pt x="51" y="14"/>
                    </a:lnTo>
                    <a:lnTo>
                      <a:pt x="27" y="8"/>
                    </a:lnTo>
                    <a:lnTo>
                      <a:pt x="3" y="8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66" name="Freeform 18"/>
              <p:cNvSpPr>
                <a:spLocks/>
              </p:cNvSpPr>
              <p:nvPr/>
            </p:nvSpPr>
            <p:spPr bwMode="auto">
              <a:xfrm>
                <a:off x="492" y="3327"/>
                <a:ext cx="74" cy="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4" y="4"/>
                  </a:cxn>
                  <a:cxn ang="0">
                    <a:pos x="56" y="10"/>
                  </a:cxn>
                  <a:cxn ang="0">
                    <a:pos x="73" y="16"/>
                  </a:cxn>
                  <a:cxn ang="0">
                    <a:pos x="67" y="22"/>
                  </a:cxn>
                  <a:cxn ang="0">
                    <a:pos x="51" y="14"/>
                  </a:cxn>
                  <a:cxn ang="0">
                    <a:pos x="27" y="8"/>
                  </a:cxn>
                  <a:cxn ang="0">
                    <a:pos x="3" y="8"/>
                  </a:cxn>
                  <a:cxn ang="0">
                    <a:pos x="0" y="0"/>
                  </a:cxn>
                </a:cxnLst>
                <a:rect l="0" t="0" r="r" b="b"/>
                <a:pathLst>
                  <a:path w="74" h="23">
                    <a:moveTo>
                      <a:pt x="0" y="0"/>
                    </a:moveTo>
                    <a:lnTo>
                      <a:pt x="34" y="4"/>
                    </a:lnTo>
                    <a:lnTo>
                      <a:pt x="56" y="10"/>
                    </a:lnTo>
                    <a:lnTo>
                      <a:pt x="73" y="16"/>
                    </a:lnTo>
                    <a:lnTo>
                      <a:pt x="67" y="22"/>
                    </a:lnTo>
                    <a:lnTo>
                      <a:pt x="51" y="14"/>
                    </a:lnTo>
                    <a:lnTo>
                      <a:pt x="27" y="8"/>
                    </a:lnTo>
                    <a:lnTo>
                      <a:pt x="3" y="8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67" name="Freeform 19"/>
              <p:cNvSpPr>
                <a:spLocks/>
              </p:cNvSpPr>
              <p:nvPr/>
            </p:nvSpPr>
            <p:spPr bwMode="auto">
              <a:xfrm>
                <a:off x="286" y="3250"/>
                <a:ext cx="73" cy="23"/>
              </a:xfrm>
              <a:custGeom>
                <a:avLst/>
                <a:gdLst/>
                <a:ahLst/>
                <a:cxnLst>
                  <a:cxn ang="0">
                    <a:pos x="72" y="22"/>
                  </a:cxn>
                  <a:cxn ang="0">
                    <a:pos x="37" y="18"/>
                  </a:cxn>
                  <a:cxn ang="0">
                    <a:pos x="16" y="12"/>
                  </a:cxn>
                  <a:cxn ang="0">
                    <a:pos x="0" y="6"/>
                  </a:cxn>
                  <a:cxn ang="0">
                    <a:pos x="5" y="0"/>
                  </a:cxn>
                  <a:cxn ang="0">
                    <a:pos x="21" y="8"/>
                  </a:cxn>
                  <a:cxn ang="0">
                    <a:pos x="45" y="14"/>
                  </a:cxn>
                  <a:cxn ang="0">
                    <a:pos x="68" y="14"/>
                  </a:cxn>
                  <a:cxn ang="0">
                    <a:pos x="72" y="22"/>
                  </a:cxn>
                </a:cxnLst>
                <a:rect l="0" t="0" r="r" b="b"/>
                <a:pathLst>
                  <a:path w="73" h="23">
                    <a:moveTo>
                      <a:pt x="72" y="22"/>
                    </a:moveTo>
                    <a:lnTo>
                      <a:pt x="37" y="18"/>
                    </a:lnTo>
                    <a:lnTo>
                      <a:pt x="16" y="12"/>
                    </a:lnTo>
                    <a:lnTo>
                      <a:pt x="0" y="6"/>
                    </a:lnTo>
                    <a:lnTo>
                      <a:pt x="5" y="0"/>
                    </a:lnTo>
                    <a:lnTo>
                      <a:pt x="21" y="8"/>
                    </a:lnTo>
                    <a:lnTo>
                      <a:pt x="45" y="14"/>
                    </a:lnTo>
                    <a:lnTo>
                      <a:pt x="68" y="14"/>
                    </a:lnTo>
                    <a:lnTo>
                      <a:pt x="72" y="22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68" name="Freeform 20"/>
              <p:cNvSpPr>
                <a:spLocks/>
              </p:cNvSpPr>
              <p:nvPr/>
            </p:nvSpPr>
            <p:spPr bwMode="auto">
              <a:xfrm>
                <a:off x="338" y="3284"/>
                <a:ext cx="81" cy="11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4"/>
                  </a:cxn>
                  <a:cxn ang="0">
                    <a:pos x="65" y="40"/>
                  </a:cxn>
                  <a:cxn ang="0">
                    <a:pos x="58" y="62"/>
                  </a:cxn>
                  <a:cxn ang="0">
                    <a:pos x="47" y="82"/>
                  </a:cxn>
                  <a:cxn ang="0">
                    <a:pos x="40" y="105"/>
                  </a:cxn>
                  <a:cxn ang="0">
                    <a:pos x="37" y="117"/>
                  </a:cxn>
                  <a:cxn ang="0">
                    <a:pos x="16" y="114"/>
                  </a:cxn>
                  <a:cxn ang="0">
                    <a:pos x="0" y="108"/>
                  </a:cxn>
                  <a:cxn ang="0">
                    <a:pos x="7" y="84"/>
                  </a:cxn>
                  <a:cxn ang="0">
                    <a:pos x="25" y="60"/>
                  </a:cxn>
                  <a:cxn ang="0">
                    <a:pos x="29" y="40"/>
                  </a:cxn>
                  <a:cxn ang="0">
                    <a:pos x="36" y="20"/>
                  </a:cxn>
                  <a:cxn ang="0">
                    <a:pos x="40" y="0"/>
                  </a:cxn>
                </a:cxnLst>
                <a:rect l="0" t="0" r="r" b="b"/>
                <a:pathLst>
                  <a:path w="81" h="118">
                    <a:moveTo>
                      <a:pt x="40" y="0"/>
                    </a:moveTo>
                    <a:lnTo>
                      <a:pt x="80" y="4"/>
                    </a:lnTo>
                    <a:lnTo>
                      <a:pt x="65" y="40"/>
                    </a:lnTo>
                    <a:lnTo>
                      <a:pt x="58" y="62"/>
                    </a:lnTo>
                    <a:lnTo>
                      <a:pt x="47" y="82"/>
                    </a:lnTo>
                    <a:lnTo>
                      <a:pt x="40" y="105"/>
                    </a:lnTo>
                    <a:lnTo>
                      <a:pt x="37" y="117"/>
                    </a:lnTo>
                    <a:lnTo>
                      <a:pt x="16" y="114"/>
                    </a:lnTo>
                    <a:lnTo>
                      <a:pt x="0" y="108"/>
                    </a:lnTo>
                    <a:lnTo>
                      <a:pt x="7" y="84"/>
                    </a:lnTo>
                    <a:lnTo>
                      <a:pt x="25" y="60"/>
                    </a:lnTo>
                    <a:lnTo>
                      <a:pt x="29" y="40"/>
                    </a:lnTo>
                    <a:lnTo>
                      <a:pt x="36" y="20"/>
                    </a:lnTo>
                    <a:lnTo>
                      <a:pt x="40" y="0"/>
                    </a:lnTo>
                  </a:path>
                </a:pathLst>
              </a:custGeom>
              <a:gradFill rotWithShape="0">
                <a:gsLst>
                  <a:gs pos="0">
                    <a:srgbClr val="B36666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69" name="Freeform 21"/>
              <p:cNvSpPr>
                <a:spLocks/>
              </p:cNvSpPr>
              <p:nvPr/>
            </p:nvSpPr>
            <p:spPr bwMode="auto">
              <a:xfrm>
                <a:off x="282" y="3265"/>
                <a:ext cx="261" cy="3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5" y="10"/>
                  </a:cxn>
                  <a:cxn ang="0">
                    <a:pos x="66" y="18"/>
                  </a:cxn>
                  <a:cxn ang="0">
                    <a:pos x="122" y="19"/>
                  </a:cxn>
                  <a:cxn ang="0">
                    <a:pos x="177" y="19"/>
                  </a:cxn>
                  <a:cxn ang="0">
                    <a:pos x="218" y="12"/>
                  </a:cxn>
                  <a:cxn ang="0">
                    <a:pos x="240" y="6"/>
                  </a:cxn>
                  <a:cxn ang="0">
                    <a:pos x="248" y="0"/>
                  </a:cxn>
                  <a:cxn ang="0">
                    <a:pos x="260" y="15"/>
                  </a:cxn>
                  <a:cxn ang="0">
                    <a:pos x="221" y="28"/>
                  </a:cxn>
                  <a:cxn ang="0">
                    <a:pos x="164" y="34"/>
                  </a:cxn>
                  <a:cxn ang="0">
                    <a:pos x="98" y="33"/>
                  </a:cxn>
                  <a:cxn ang="0">
                    <a:pos x="39" y="24"/>
                  </a:cxn>
                  <a:cxn ang="0">
                    <a:pos x="5" y="9"/>
                  </a:cxn>
                  <a:cxn ang="0">
                    <a:pos x="0" y="0"/>
                  </a:cxn>
                </a:cxnLst>
                <a:rect l="0" t="0" r="r" b="b"/>
                <a:pathLst>
                  <a:path w="261" h="35">
                    <a:moveTo>
                      <a:pt x="0" y="0"/>
                    </a:moveTo>
                    <a:lnTo>
                      <a:pt x="25" y="10"/>
                    </a:lnTo>
                    <a:lnTo>
                      <a:pt x="66" y="18"/>
                    </a:lnTo>
                    <a:lnTo>
                      <a:pt x="122" y="19"/>
                    </a:lnTo>
                    <a:lnTo>
                      <a:pt x="177" y="19"/>
                    </a:lnTo>
                    <a:lnTo>
                      <a:pt x="218" y="12"/>
                    </a:lnTo>
                    <a:lnTo>
                      <a:pt x="240" y="6"/>
                    </a:lnTo>
                    <a:lnTo>
                      <a:pt x="248" y="0"/>
                    </a:lnTo>
                    <a:lnTo>
                      <a:pt x="260" y="15"/>
                    </a:lnTo>
                    <a:lnTo>
                      <a:pt x="221" y="28"/>
                    </a:lnTo>
                    <a:lnTo>
                      <a:pt x="164" y="34"/>
                    </a:lnTo>
                    <a:lnTo>
                      <a:pt x="98" y="33"/>
                    </a:lnTo>
                    <a:lnTo>
                      <a:pt x="39" y="24"/>
                    </a:lnTo>
                    <a:lnTo>
                      <a:pt x="5" y="9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2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2070" name="Freeform 22"/>
            <p:cNvSpPr>
              <a:spLocks/>
            </p:cNvSpPr>
            <p:nvPr/>
          </p:nvSpPr>
          <p:spPr bwMode="auto">
            <a:xfrm>
              <a:off x="379" y="1904"/>
              <a:ext cx="423" cy="1366"/>
            </a:xfrm>
            <a:custGeom>
              <a:avLst/>
              <a:gdLst/>
              <a:ahLst/>
              <a:cxnLst>
                <a:cxn ang="0">
                  <a:pos x="356" y="64"/>
                </a:cxn>
                <a:cxn ang="0">
                  <a:pos x="326" y="163"/>
                </a:cxn>
                <a:cxn ang="0">
                  <a:pos x="292" y="293"/>
                </a:cxn>
                <a:cxn ang="0">
                  <a:pos x="258" y="417"/>
                </a:cxn>
                <a:cxn ang="0">
                  <a:pos x="219" y="585"/>
                </a:cxn>
                <a:cxn ang="0">
                  <a:pos x="168" y="775"/>
                </a:cxn>
                <a:cxn ang="0">
                  <a:pos x="126" y="952"/>
                </a:cxn>
                <a:cxn ang="0">
                  <a:pos x="89" y="1085"/>
                </a:cxn>
                <a:cxn ang="0">
                  <a:pos x="0" y="1362"/>
                </a:cxn>
                <a:cxn ang="0">
                  <a:pos x="29" y="1365"/>
                </a:cxn>
                <a:cxn ang="0">
                  <a:pos x="132" y="1061"/>
                </a:cxn>
                <a:cxn ang="0">
                  <a:pos x="223" y="957"/>
                </a:cxn>
                <a:cxn ang="0">
                  <a:pos x="271" y="866"/>
                </a:cxn>
                <a:cxn ang="0">
                  <a:pos x="308" y="798"/>
                </a:cxn>
                <a:cxn ang="0">
                  <a:pos x="214" y="790"/>
                </a:cxn>
                <a:cxn ang="0">
                  <a:pos x="311" y="782"/>
                </a:cxn>
                <a:cxn ang="0">
                  <a:pos x="325" y="751"/>
                </a:cxn>
                <a:cxn ang="0">
                  <a:pos x="231" y="742"/>
                </a:cxn>
                <a:cxn ang="0">
                  <a:pos x="329" y="738"/>
                </a:cxn>
                <a:cxn ang="0">
                  <a:pos x="344" y="690"/>
                </a:cxn>
                <a:cxn ang="0">
                  <a:pos x="240" y="690"/>
                </a:cxn>
                <a:cxn ang="0">
                  <a:pos x="351" y="664"/>
                </a:cxn>
                <a:cxn ang="0">
                  <a:pos x="387" y="486"/>
                </a:cxn>
                <a:cxn ang="0">
                  <a:pos x="411" y="322"/>
                </a:cxn>
                <a:cxn ang="0">
                  <a:pos x="422" y="197"/>
                </a:cxn>
                <a:cxn ang="0">
                  <a:pos x="422" y="119"/>
                </a:cxn>
                <a:cxn ang="0">
                  <a:pos x="408" y="68"/>
                </a:cxn>
                <a:cxn ang="0">
                  <a:pos x="381" y="0"/>
                </a:cxn>
                <a:cxn ang="0">
                  <a:pos x="356" y="64"/>
                </a:cxn>
              </a:cxnLst>
              <a:rect l="0" t="0" r="r" b="b"/>
              <a:pathLst>
                <a:path w="423" h="1366">
                  <a:moveTo>
                    <a:pt x="356" y="64"/>
                  </a:moveTo>
                  <a:lnTo>
                    <a:pt x="326" y="163"/>
                  </a:lnTo>
                  <a:lnTo>
                    <a:pt x="292" y="293"/>
                  </a:lnTo>
                  <a:lnTo>
                    <a:pt x="258" y="417"/>
                  </a:lnTo>
                  <a:lnTo>
                    <a:pt x="219" y="585"/>
                  </a:lnTo>
                  <a:lnTo>
                    <a:pt x="168" y="775"/>
                  </a:lnTo>
                  <a:lnTo>
                    <a:pt x="126" y="952"/>
                  </a:lnTo>
                  <a:lnTo>
                    <a:pt x="89" y="1085"/>
                  </a:lnTo>
                  <a:lnTo>
                    <a:pt x="0" y="1362"/>
                  </a:lnTo>
                  <a:lnTo>
                    <a:pt x="29" y="1365"/>
                  </a:lnTo>
                  <a:lnTo>
                    <a:pt x="132" y="1061"/>
                  </a:lnTo>
                  <a:lnTo>
                    <a:pt x="223" y="957"/>
                  </a:lnTo>
                  <a:lnTo>
                    <a:pt x="271" y="866"/>
                  </a:lnTo>
                  <a:lnTo>
                    <a:pt x="308" y="798"/>
                  </a:lnTo>
                  <a:lnTo>
                    <a:pt x="214" y="790"/>
                  </a:lnTo>
                  <a:lnTo>
                    <a:pt x="311" y="782"/>
                  </a:lnTo>
                  <a:lnTo>
                    <a:pt x="325" y="751"/>
                  </a:lnTo>
                  <a:lnTo>
                    <a:pt x="231" y="742"/>
                  </a:lnTo>
                  <a:lnTo>
                    <a:pt x="329" y="738"/>
                  </a:lnTo>
                  <a:lnTo>
                    <a:pt x="344" y="690"/>
                  </a:lnTo>
                  <a:lnTo>
                    <a:pt x="240" y="690"/>
                  </a:lnTo>
                  <a:lnTo>
                    <a:pt x="351" y="664"/>
                  </a:lnTo>
                  <a:lnTo>
                    <a:pt x="387" y="486"/>
                  </a:lnTo>
                  <a:lnTo>
                    <a:pt x="411" y="322"/>
                  </a:lnTo>
                  <a:lnTo>
                    <a:pt x="422" y="197"/>
                  </a:lnTo>
                  <a:lnTo>
                    <a:pt x="422" y="119"/>
                  </a:lnTo>
                  <a:lnTo>
                    <a:pt x="408" y="68"/>
                  </a:lnTo>
                  <a:lnTo>
                    <a:pt x="381" y="0"/>
                  </a:lnTo>
                  <a:lnTo>
                    <a:pt x="356" y="6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D1919"/>
                </a:gs>
              </a:gsLst>
              <a:lin ang="2700000" scaled="1"/>
            </a:gra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071" name="Freeform 23"/>
          <p:cNvSpPr>
            <a:spLocks/>
          </p:cNvSpPr>
          <p:nvPr/>
        </p:nvSpPr>
        <p:spPr bwMode="auto">
          <a:xfrm>
            <a:off x="600075" y="3163888"/>
            <a:ext cx="560388" cy="2022475"/>
          </a:xfrm>
          <a:custGeom>
            <a:avLst/>
            <a:gdLst/>
            <a:ahLst/>
            <a:cxnLst>
              <a:cxn ang="0">
                <a:pos x="0" y="1272"/>
              </a:cxn>
              <a:cxn ang="0">
                <a:pos x="352" y="0"/>
              </a:cxn>
              <a:cxn ang="0">
                <a:pos x="26" y="1273"/>
              </a:cxn>
              <a:cxn ang="0">
                <a:pos x="0" y="1272"/>
              </a:cxn>
            </a:cxnLst>
            <a:rect l="0" t="0" r="r" b="b"/>
            <a:pathLst>
              <a:path w="353" h="1274">
                <a:moveTo>
                  <a:pt x="0" y="1272"/>
                </a:moveTo>
                <a:lnTo>
                  <a:pt x="352" y="0"/>
                </a:lnTo>
                <a:lnTo>
                  <a:pt x="26" y="1273"/>
                </a:lnTo>
                <a:lnTo>
                  <a:pt x="0" y="1272"/>
                </a:lnTo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rgbClr val="FFFFFF"/>
              </a:gs>
            </a:gsLst>
            <a:lin ang="2700000" scaled="1"/>
          </a:gradFill>
          <a:ln w="9525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072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182563" y="122238"/>
            <a:ext cx="8802687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73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500" y="1447800"/>
            <a:ext cx="8775700" cy="477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074" name="Rectangle 2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9863" y="6273800"/>
            <a:ext cx="2497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 smtClean="0"/>
            </a:lvl1pPr>
          </a:lstStyle>
          <a:p>
            <a:fld id="{276A3608-BC2B-40AA-83FA-AEA335D398BE}" type="datetime1">
              <a:rPr lang="ru-RU" smtClean="0"/>
              <a:t>03.03.2011</a:t>
            </a:fld>
            <a:endParaRPr lang="ru-RU"/>
          </a:p>
        </p:txBody>
      </p:sp>
      <p:sp>
        <p:nvSpPr>
          <p:cNvPr id="2075" name="Rectangle 2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7813" y="6286500"/>
            <a:ext cx="3578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 smtClean="0"/>
            </a:lvl1pPr>
          </a:lstStyle>
          <a:p>
            <a:r>
              <a:rPr lang="ru-RU" smtClean="0"/>
              <a:t>Автор - Хламова С.А.учитель русского языка и литературы МОУ Хороменской СОШ</a:t>
            </a:r>
            <a:endParaRPr lang="ru-RU"/>
          </a:p>
        </p:txBody>
      </p:sp>
      <p:sp>
        <p:nvSpPr>
          <p:cNvPr id="2076" name="Rectangle 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11925" y="6286500"/>
            <a:ext cx="2462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 smtClean="0"/>
            </a:lvl1pPr>
          </a:lstStyle>
          <a:p>
            <a:fld id="{CD8540C2-DE39-4760-8D24-919537954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ransition spd="slow" advClick="0" advTm="5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2" grpId="0"/>
      <p:bldP spid="2073" grpId="0" build="p">
        <p:tmplLst>
          <p:tmpl lvl="1">
            <p:tnLst>
              <p:par>
                <p:cTn presetID="23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7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07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7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7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07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7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7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07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7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7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07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7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7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07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7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м.jpg"/>
          <p:cNvPicPr>
            <a:picLocks noChangeAspect="1"/>
          </p:cNvPicPr>
          <p:nvPr/>
        </p:nvPicPr>
        <p:blipFill>
          <a:blip r:embed="rId3" cstate="print">
            <a:grayscl/>
          </a:blip>
          <a:stretch>
            <a:fillRect/>
          </a:stretch>
        </p:blipFill>
        <p:spPr>
          <a:xfrm>
            <a:off x="214282" y="214290"/>
            <a:ext cx="1444000" cy="2286016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>
          <a:xfrm>
            <a:off x="2357422" y="3929066"/>
            <a:ext cx="5929354" cy="2071702"/>
          </a:xfrm>
          <a:prstGeom prst="flowChartPunchedTap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Анализ сказки М.Е. Салтыкова-Щедрина «Премудрый </a:t>
            </a:r>
            <a:r>
              <a:rPr lang="ru-RU" dirty="0" err="1" smtClean="0"/>
              <a:t>пискарь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1785918" y="428604"/>
            <a:ext cx="4643470" cy="1857388"/>
          </a:xfrm>
          <a:prstGeom prst="flowChartPunchedTap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«</a:t>
            </a:r>
            <a:r>
              <a:rPr lang="ru-RU" dirty="0" err="1" smtClean="0"/>
              <a:t>Ни-то</a:t>
            </a:r>
            <a:r>
              <a:rPr lang="ru-RU" dirty="0" smtClean="0"/>
              <a:t> сказка, </a:t>
            </a:r>
            <a:r>
              <a:rPr lang="ru-RU" dirty="0" err="1" smtClean="0"/>
              <a:t>ни-то</a:t>
            </a:r>
            <a:r>
              <a:rPr lang="ru-RU" dirty="0" smtClean="0"/>
              <a:t> быль…»</a:t>
            </a:r>
            <a:endParaRPr lang="ru-RU" dirty="0"/>
          </a:p>
        </p:txBody>
      </p:sp>
      <p:pic>
        <p:nvPicPr>
          <p:cNvPr id="6" name="Рисунок 5" descr="ю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00826" y="428603"/>
            <a:ext cx="2067233" cy="323848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ransition spd="slow" advClick="0" advTm="5000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Аллегоризм сказки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dirty="0" err="1" smtClean="0"/>
              <a:t>Пискари</a:t>
            </a:r>
            <a:r>
              <a:rPr lang="ru-RU" sz="4000" dirty="0" smtClean="0"/>
              <a:t>          люди.</a:t>
            </a:r>
          </a:p>
          <a:p>
            <a:r>
              <a:rPr lang="ru-RU" sz="4000" dirty="0" smtClean="0"/>
              <a:t>В норах          домах.</a:t>
            </a:r>
            <a:endParaRPr lang="ru-RU" sz="40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2643174" y="1857364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2571736" y="2571744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- Хламова С.А.учитель русского языка и литературы МОУ Хороменской СОШ</a:t>
            </a:r>
            <a:endParaRPr lang="ru-RU"/>
          </a:p>
        </p:txBody>
      </p:sp>
    </p:spTree>
  </p:cSld>
  <p:clrMapOvr>
    <a:masterClrMapping/>
  </p:clrMapOvr>
  <p:transition spd="slow" advClick="0" advTm="5000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5862" y="0"/>
            <a:ext cx="4472022" cy="1227124"/>
          </a:xfrm>
        </p:spPr>
        <p:txBody>
          <a:bodyPr/>
          <a:lstStyle/>
          <a:p>
            <a:r>
              <a:rPr lang="ru-RU" sz="6600" dirty="0" err="1" smtClean="0"/>
              <a:t>Иронизм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пр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786314" y="1071546"/>
            <a:ext cx="3908998" cy="5033045"/>
          </a:xfrm>
        </p:spPr>
      </p:pic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1214414" y="1500174"/>
            <a:ext cx="3286148" cy="3143272"/>
          </a:xfrm>
        </p:spPr>
        <p:txBody>
          <a:bodyPr/>
          <a:lstStyle/>
          <a:p>
            <a:r>
              <a:rPr lang="ru-RU" sz="2800" dirty="0" smtClean="0"/>
              <a:t>Приведите примеры авторской иронии в сказке «Премудрый </a:t>
            </a:r>
            <a:r>
              <a:rPr lang="ru-RU" sz="2800" dirty="0" err="1" smtClean="0"/>
              <a:t>пискарь</a:t>
            </a:r>
            <a:r>
              <a:rPr lang="ru-RU" sz="2800" dirty="0" smtClean="0"/>
              <a:t>».</a:t>
            </a:r>
            <a:endParaRPr lang="ru-RU" sz="2800" dirty="0"/>
          </a:p>
        </p:txBody>
      </p:sp>
      <p:pic>
        <p:nvPicPr>
          <p:cNvPr id="1026" name="Picture 2" descr="C:\Users\123\Pictures\Организатор клипов (Microsoft)\j0283551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36" y="3143248"/>
            <a:ext cx="1203166" cy="1143008"/>
          </a:xfrm>
          <a:prstGeom prst="rect">
            <a:avLst/>
          </a:prstGeom>
          <a:noFill/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- Хламова С.А.учитель русского языка и литературы МОУ Хороменской СОШ</a:t>
            </a:r>
            <a:endParaRPr lang="ru-RU"/>
          </a:p>
        </p:txBody>
      </p:sp>
    </p:spTree>
  </p:cSld>
  <p:clrMapOvr>
    <a:masterClrMapping/>
  </p:clrMapOvr>
  <p:transition spd="slow" advClick="0" advTm="5000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dirty="0" smtClean="0"/>
              <a:t>Выводы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785926"/>
            <a:ext cx="8858312" cy="4775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sz="4000" i="1" dirty="0" smtClean="0"/>
              <a:t>Осуждение социальной пассивности личности.</a:t>
            </a:r>
          </a:p>
          <a:p>
            <a:r>
              <a:rPr lang="ru-RU" sz="4000" i="1" dirty="0" smtClean="0"/>
              <a:t>Осуждение существования ради существования, без цели, желания, мечты.</a:t>
            </a:r>
            <a:endParaRPr lang="ru-RU" sz="4000" i="1" dirty="0"/>
          </a:p>
        </p:txBody>
      </p:sp>
      <p:pic>
        <p:nvPicPr>
          <p:cNvPr id="5" name="Picture 2" descr="C:\Users\123\Desktop\футажик\school05-0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357166"/>
            <a:ext cx="2857520" cy="1671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- Хламова С.А.учитель русского языка и литературы МОУ Хороменской СОШ</a:t>
            </a:r>
            <a:endParaRPr lang="ru-RU"/>
          </a:p>
        </p:txBody>
      </p:sp>
    </p:spTree>
  </p:cSld>
  <p:clrMapOvr>
    <a:masterClrMapping/>
  </p:clrMapOvr>
  <p:transition spd="slow" advClick="0" advTm="5000"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8300" y="1643050"/>
            <a:ext cx="8775700" cy="4775200"/>
          </a:xfrm>
        </p:spPr>
        <p:txBody>
          <a:bodyPr/>
          <a:lstStyle/>
          <a:p>
            <a:r>
              <a:rPr lang="ru-RU" dirty="0" smtClean="0"/>
              <a:t>Напишите сочинение-миниатюру «Жизнь прожить -  не поле перейти…»</a:t>
            </a:r>
          </a:p>
          <a:p>
            <a:pPr algn="just">
              <a:buNone/>
            </a:pPr>
            <a:r>
              <a:rPr lang="ru-RU" dirty="0" smtClean="0"/>
              <a:t>                          </a:t>
            </a:r>
            <a:r>
              <a:rPr lang="ru-RU" b="1" dirty="0" smtClean="0"/>
              <a:t>или</a:t>
            </a:r>
          </a:p>
          <a:p>
            <a:r>
              <a:rPr lang="ru-RU" dirty="0" smtClean="0"/>
              <a:t>Дать развёрнутый ответ на вопрос: «Надо ли обязательно иметь цель в жизни, мечту, желание чего-то добиться?»</a:t>
            </a:r>
            <a:endParaRPr lang="ru-RU" dirty="0"/>
          </a:p>
        </p:txBody>
      </p:sp>
      <p:pic>
        <p:nvPicPr>
          <p:cNvPr id="5" name="Picture 2" descr="C:\Users\123\Pictures\Организатор клипов (Microsoft)\j0085410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2396" y="0"/>
            <a:ext cx="1428760" cy="1714488"/>
          </a:xfrm>
          <a:prstGeom prst="rect">
            <a:avLst/>
          </a:prstGeom>
          <a:noFill/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- Хламова С.А.учитель русского языка и литературы МОУ Хороменской СОШ</a:t>
            </a:r>
            <a:endParaRPr lang="ru-RU"/>
          </a:p>
        </p:txBody>
      </p:sp>
    </p:spTree>
  </p:cSld>
  <p:clrMapOvr>
    <a:masterClrMapping/>
  </p:clrMapOvr>
  <p:transition spd="slow" advClick="0" advTm="5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«Жил – дрожал и умирал – дрожал…»</a:t>
            </a:r>
            <a:endParaRPr lang="ru-RU" dirty="0"/>
          </a:p>
        </p:txBody>
      </p:sp>
      <p:pic>
        <p:nvPicPr>
          <p:cNvPr id="10" name="Рисунок 9" descr="ть.jp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214546" y="1785925"/>
            <a:ext cx="6658635" cy="47692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- Хламова С.А.учитель русского языка и литературы МОУ Хороменской СОШ</a:t>
            </a:r>
            <a:endParaRPr lang="ru-RU"/>
          </a:p>
        </p:txBody>
      </p:sp>
    </p:spTree>
  </p:cSld>
  <p:clrMapOvr>
    <a:masterClrMapping/>
  </p:clrMapOvr>
  <p:transition spd="slow" advClick="0" advTm="5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23\Desktop\футажик\school14-0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7164971">
            <a:off x="6968047" y="1782357"/>
            <a:ext cx="1774555" cy="2170709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14282" y="0"/>
            <a:ext cx="8802687" cy="1206500"/>
          </a:xfrm>
        </p:spPr>
        <p:txBody>
          <a:bodyPr/>
          <a:lstStyle/>
          <a:p>
            <a:r>
              <a:rPr lang="ru-RU" dirty="0" smtClean="0"/>
              <a:t>Цели урока: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1857364"/>
            <a:ext cx="8775700" cy="4775200"/>
          </a:xfrm>
        </p:spPr>
        <p:txBody>
          <a:bodyPr/>
          <a:lstStyle/>
          <a:p>
            <a:pPr>
              <a:buBlip>
                <a:blip r:embed="rId3"/>
              </a:buBlip>
            </a:pPr>
            <a:r>
              <a:rPr lang="ru-RU" dirty="0" smtClean="0"/>
              <a:t>Пробудить исследовательский интерес.</a:t>
            </a:r>
          </a:p>
          <a:p>
            <a:pPr>
              <a:buBlip>
                <a:blip r:embed="rId3"/>
              </a:buBlip>
            </a:pPr>
            <a:r>
              <a:rPr lang="ru-RU" dirty="0" smtClean="0"/>
              <a:t>Развивать лингвистическое чутьё.</a:t>
            </a:r>
          </a:p>
          <a:p>
            <a:pPr>
              <a:buBlip>
                <a:blip r:embed="rId3"/>
              </a:buBlip>
            </a:pPr>
            <a:r>
              <a:rPr lang="ru-RU" dirty="0" smtClean="0"/>
              <a:t>Формировать умение находить в тексте изобразительно-выразительные средства.</a:t>
            </a:r>
          </a:p>
          <a:p>
            <a:pPr>
              <a:buBlip>
                <a:blip r:embed="rId3"/>
              </a:buBlip>
            </a:pPr>
            <a:r>
              <a:rPr lang="ru-RU" dirty="0" smtClean="0"/>
              <a:t>Воспитывать читательский вкус.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- Хламова С.А.учитель русского языка и литературы МОУ Хороменской СОШ</a:t>
            </a:r>
            <a:endParaRPr lang="ru-RU"/>
          </a:p>
        </p:txBody>
      </p:sp>
    </p:spTree>
  </p:cSld>
  <p:clrMapOvr>
    <a:masterClrMapping/>
  </p:clrMapOvr>
  <p:transition spd="slow" advClick="0" advTm="5000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Словарная работа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785794"/>
            <a:ext cx="7643866" cy="585791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sz="2800" b="1" i="1" dirty="0" smtClean="0">
                <a:solidFill>
                  <a:srgbClr val="FF0000"/>
                </a:solidFill>
              </a:rPr>
              <a:t>Жуировать</a:t>
            </a:r>
            <a:r>
              <a:rPr lang="ru-RU" sz="2800" i="1" dirty="0" smtClean="0"/>
              <a:t> - «предаваться наслаждениям, удовольствиям ( от фр.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jouir</a:t>
            </a:r>
            <a:r>
              <a:rPr lang="en-US" sz="2800" i="1" dirty="0" smtClean="0"/>
              <a:t>)</a:t>
            </a:r>
            <a:r>
              <a:rPr lang="ru-RU" sz="2800" i="1" dirty="0" smtClean="0"/>
              <a:t>».</a:t>
            </a:r>
          </a:p>
          <a:p>
            <a:r>
              <a:rPr lang="ru-RU" sz="2800" b="1" i="1" dirty="0" smtClean="0">
                <a:solidFill>
                  <a:srgbClr val="FF0000"/>
                </a:solidFill>
              </a:rPr>
              <a:t>Моцион</a:t>
            </a:r>
            <a:r>
              <a:rPr lang="ru-RU" sz="2800" i="1" dirty="0" smtClean="0"/>
              <a:t> - «ходьба, прогулка для укрепления здоровья или отдыха».</a:t>
            </a:r>
          </a:p>
          <a:p>
            <a:r>
              <a:rPr lang="ru-RU" sz="2800" b="1" i="1" dirty="0" smtClean="0">
                <a:solidFill>
                  <a:srgbClr val="FF0000"/>
                </a:solidFill>
              </a:rPr>
              <a:t>Мутовка</a:t>
            </a:r>
            <a:r>
              <a:rPr lang="ru-RU" sz="2800" i="1" dirty="0" smtClean="0"/>
              <a:t>  - 1. «Предмет домашней утвари в </a:t>
            </a:r>
            <a:r>
              <a:rPr lang="ru-RU" sz="2800" i="1" dirty="0" err="1" smtClean="0"/>
              <a:t>видепалочки</a:t>
            </a:r>
            <a:r>
              <a:rPr lang="ru-RU" sz="2800" i="1" dirty="0" smtClean="0"/>
              <a:t> с сучками на конце для размешивания, взбалтывания и т.д.».</a:t>
            </a:r>
            <a:br>
              <a:rPr lang="ru-RU" sz="2800" i="1" dirty="0" smtClean="0"/>
            </a:br>
            <a:r>
              <a:rPr lang="ru-RU" sz="2800" i="1" dirty="0" smtClean="0"/>
              <a:t>2. «Группа ветвей, листьев или цветков, расположенных на стебле на одной высоте».</a:t>
            </a:r>
            <a:endParaRPr lang="ru-RU" sz="2800" i="1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- Хламова С.А.учитель русского языка и литературы МОУ Хороменской СОШ</a:t>
            </a:r>
            <a:endParaRPr lang="ru-RU"/>
          </a:p>
        </p:txBody>
      </p:sp>
    </p:spTree>
    <p:custDataLst>
      <p:tags r:id="rId1"/>
    </p:custDataLst>
  </p:cSld>
  <p:clrMapOvr>
    <a:masterClrMapping/>
  </p:clrMapOvr>
  <p:transition spd="slow" advClick="0" advTm="5000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" y="122238"/>
            <a:ext cx="8985250" cy="1163622"/>
          </a:xfrm>
        </p:spPr>
        <p:txBody>
          <a:bodyPr/>
          <a:lstStyle/>
          <a:p>
            <a:r>
              <a:rPr lang="ru-RU" sz="3200" dirty="0" smtClean="0"/>
              <a:t>В сборнике В. И. Даля «Пословицы русского народа» можем прочитать следующее:</a:t>
            </a:r>
            <a:endParaRPr lang="ru-RU" sz="3200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285720" y="1447800"/>
            <a:ext cx="8715436" cy="491015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Жизнь прожить — не поле перейти.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Жизнь пережить — не поле  перейти.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Жизнь прожить что море переплыть.   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Жизнь   изжить   —   не   лапоть </a:t>
            </a:r>
            <a:r>
              <a:rPr lang="ru-RU" dirty="0" err="1" smtClean="0"/>
              <a:t>сплесть</a:t>
            </a:r>
            <a:r>
              <a:rPr lang="ru-RU" dirty="0" smtClean="0"/>
              <a:t>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Век изжить — не мех сшить.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Век изжить —  не рукой махнуть   (не рукавицей тряхнуть).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- Хламова С.А.учитель русского языка и литературы МОУ Хороменской СОШ</a:t>
            </a:r>
            <a:endParaRPr lang="ru-RU"/>
          </a:p>
        </p:txBody>
      </p:sp>
    </p:spTree>
  </p:cSld>
  <p:clrMapOvr>
    <a:masterClrMapping/>
  </p:clrMapOvr>
  <p:transition spd="slow" advClick="0" advTm="5000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Докажите, что это сказка!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Название.</a:t>
            </a:r>
          </a:p>
          <a:p>
            <a:r>
              <a:rPr lang="ru-RU" dirty="0" smtClean="0"/>
              <a:t>Сказочный зачин.</a:t>
            </a:r>
          </a:p>
          <a:p>
            <a:r>
              <a:rPr lang="ru-RU" dirty="0" smtClean="0"/>
              <a:t>Сказочные формулы.</a:t>
            </a:r>
          </a:p>
          <a:p>
            <a:r>
              <a:rPr lang="ru-RU" dirty="0" smtClean="0"/>
              <a:t>Разговорная и просторечная лексика.</a:t>
            </a:r>
          </a:p>
          <a:p>
            <a:r>
              <a:rPr lang="ru-RU" dirty="0" smtClean="0"/>
              <a:t>Разговорные фразеологизмы.</a:t>
            </a:r>
          </a:p>
          <a:p>
            <a:r>
              <a:rPr lang="ru-RU" dirty="0" smtClean="0"/>
              <a:t>Тавтологические выражения.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- Хламова С.А.учитель русского языка и литературы МОУ Хороменской СОШ</a:t>
            </a:r>
            <a:endParaRPr lang="ru-RU"/>
          </a:p>
        </p:txBody>
      </p:sp>
    </p:spTree>
    <p:custDataLst>
      <p:tags r:id="rId1"/>
    </p:custDataLst>
  </p:cSld>
  <p:clrMapOvr>
    <a:masterClrMapping/>
  </p:clrMapOvr>
  <p:transition spd="slow" advClick="0" advTm="5000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357158" y="214290"/>
            <a:ext cx="4040188" cy="639762"/>
          </a:xfrm>
        </p:spPr>
        <p:txBody>
          <a:bodyPr/>
          <a:lstStyle/>
          <a:p>
            <a:r>
              <a:rPr lang="ru-RU" dirty="0" smtClean="0"/>
              <a:t>            Сюжет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142844" y="1285860"/>
            <a:ext cx="3571900" cy="4125923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История маленького </a:t>
            </a:r>
            <a:r>
              <a:rPr lang="ru-RU" dirty="0" err="1" smtClean="0"/>
              <a:t>пискаря</a:t>
            </a:r>
            <a:r>
              <a:rPr lang="ru-RU" dirty="0" smtClean="0"/>
              <a:t>, стремящегося любыми средствами сохранить и продлить свою жизнь.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000496" y="214290"/>
            <a:ext cx="4857784" cy="639762"/>
          </a:xfrm>
        </p:spPr>
        <p:txBody>
          <a:bodyPr/>
          <a:lstStyle/>
          <a:p>
            <a:r>
              <a:rPr lang="ru-RU" dirty="0" smtClean="0"/>
              <a:t>Главный художественный приём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143372" y="1571612"/>
            <a:ext cx="4541841" cy="1928826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Антитеза - противопоставление</a:t>
            </a:r>
            <a:endParaRPr lang="ru-RU" dirty="0"/>
          </a:p>
        </p:txBody>
      </p:sp>
      <p:sp>
        <p:nvSpPr>
          <p:cNvPr id="9" name="Стрелка вниз 8"/>
          <p:cNvSpPr/>
          <p:nvPr/>
        </p:nvSpPr>
        <p:spPr>
          <a:xfrm>
            <a:off x="1857356" y="857232"/>
            <a:ext cx="142876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6286512" y="928670"/>
            <a:ext cx="214314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- Хламова С.А.учитель русского языка и литературы МОУ Хороменской СОШ</a:t>
            </a:r>
            <a:endParaRPr lang="ru-RU"/>
          </a:p>
        </p:txBody>
      </p:sp>
    </p:spTree>
    <p:custDataLst>
      <p:tags r:id="rId1"/>
    </p:custDataLst>
  </p:cSld>
  <p:clrMapOvr>
    <a:masterClrMapping/>
  </p:clrMapOvr>
  <p:transition spd="slow" advClick="0" advTm="5000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dirty="0" smtClean="0"/>
              <a:t>Ключевые понятия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28794" y="1447800"/>
            <a:ext cx="5572164" cy="3910026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sz="4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Жизнь – смерть.</a:t>
            </a:r>
          </a:p>
          <a:p>
            <a:pPr>
              <a:buFont typeface="Wingdings" pitchFamily="2" charset="2"/>
              <a:buChar char="ü"/>
            </a:pPr>
            <a:r>
              <a:rPr lang="ru-RU" sz="4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Страх – смелость.</a:t>
            </a:r>
          </a:p>
          <a:p>
            <a:pPr>
              <a:buFont typeface="Wingdings" pitchFamily="2" charset="2"/>
              <a:buChar char="ü"/>
            </a:pPr>
            <a:r>
              <a:rPr lang="ru-RU" sz="4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 – глупость.</a:t>
            </a:r>
            <a:endParaRPr lang="ru-RU" sz="4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- Хламова С.А.учитель русского языка и литературы МОУ Хороменской СОШ</a:t>
            </a:r>
            <a:endParaRPr lang="ru-RU"/>
          </a:p>
        </p:txBody>
      </p:sp>
    </p:spTree>
    <p:custDataLst>
      <p:tags r:id="rId1"/>
    </p:custDataLst>
  </p:cSld>
  <p:clrMapOvr>
    <a:masterClrMapping/>
  </p:clrMapOvr>
  <p:transition spd="slow" advClick="0" advTm="5000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7200" dirty="0" smtClean="0"/>
              <a:t>Вывод </a:t>
            </a:r>
            <a:r>
              <a:rPr lang="ru-RU" sz="7200" dirty="0" err="1" smtClean="0"/>
              <a:t>пискаря</a:t>
            </a:r>
            <a:endParaRPr lang="ru-RU" sz="7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5400" i="1" dirty="0" smtClean="0"/>
              <a:t>«Жизнь прожить – не то, что мутовку облизать.»</a:t>
            </a:r>
            <a:endParaRPr lang="ru-RU" sz="5400" i="1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- Хламова С.А.учитель русского языка и литературы МОУ Хороменской СОШ</a:t>
            </a:r>
            <a:endParaRPr lang="ru-RU"/>
          </a:p>
        </p:txBody>
      </p:sp>
    </p:spTree>
    <p:custDataLst>
      <p:tags r:id="rId1"/>
    </p:custDataLst>
  </p:cSld>
  <p:clrMapOvr>
    <a:masterClrMapping/>
  </p:clrMapOvr>
  <p:transition spd="slow" advClick="0" advTm="5000">
    <p:dissolv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|0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0.8|0.7|0.5|0.6|0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8|0.6|0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5|0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"/>
</p:tagLst>
</file>

<file path=ppt/theme/theme1.xml><?xml version="1.0" encoding="utf-8"?>
<a:theme xmlns:a="http://schemas.openxmlformats.org/drawingml/2006/main" name="Тема5">
  <a:themeElements>
    <a:clrScheme name="Шаблон оформления «Чернильница» 4">
      <a:dk1>
        <a:srgbClr val="000000"/>
      </a:dk1>
      <a:lt1>
        <a:srgbClr val="FFCC66"/>
      </a:lt1>
      <a:dk2>
        <a:srgbClr val="800000"/>
      </a:dk2>
      <a:lt2>
        <a:srgbClr val="FFCC66"/>
      </a:lt2>
      <a:accent1>
        <a:srgbClr val="339933"/>
      </a:accent1>
      <a:accent2>
        <a:srgbClr val="CC6600"/>
      </a:accent2>
      <a:accent3>
        <a:srgbClr val="C0AAAA"/>
      </a:accent3>
      <a:accent4>
        <a:srgbClr val="DAAE56"/>
      </a:accent4>
      <a:accent5>
        <a:srgbClr val="ADCAAD"/>
      </a:accent5>
      <a:accent6>
        <a:srgbClr val="B95C00"/>
      </a:accent6>
      <a:hlink>
        <a:srgbClr val="0033CC"/>
      </a:hlink>
      <a:folHlink>
        <a:srgbClr val="FFCC66"/>
      </a:folHlink>
    </a:clrScheme>
    <a:fontScheme name="Шаблон оформления «Чернильница»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Шаблон оформления «Чернильница» 1">
        <a:dk1>
          <a:srgbClr val="000000"/>
        </a:dk1>
        <a:lt1>
          <a:srgbClr val="FFFF99"/>
        </a:lt1>
        <a:dk2>
          <a:srgbClr val="003300"/>
        </a:dk2>
        <a:lt2>
          <a:srgbClr val="FFCC66"/>
        </a:lt2>
        <a:accent1>
          <a:srgbClr val="CC3300"/>
        </a:accent1>
        <a:accent2>
          <a:srgbClr val="009999"/>
        </a:accent2>
        <a:accent3>
          <a:srgbClr val="AAADAA"/>
        </a:accent3>
        <a:accent4>
          <a:srgbClr val="DADA82"/>
        </a:accent4>
        <a:accent5>
          <a:srgbClr val="E2ADAA"/>
        </a:accent5>
        <a:accent6>
          <a:srgbClr val="008A8A"/>
        </a:accent6>
        <a:hlink>
          <a:srgbClr val="660033"/>
        </a:hlink>
        <a:folHlink>
          <a:srgbClr val="33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«Чернильница» 2">
        <a:dk1>
          <a:srgbClr val="000000"/>
        </a:dk1>
        <a:lt1>
          <a:srgbClr val="FFFFCC"/>
        </a:lt1>
        <a:dk2>
          <a:srgbClr val="333300"/>
        </a:dk2>
        <a:lt2>
          <a:srgbClr val="3333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«Чернильница» 3">
        <a:dk1>
          <a:srgbClr val="000000"/>
        </a:dk1>
        <a:lt1>
          <a:srgbClr val="00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00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«Чернильница» 4">
        <a:dk1>
          <a:srgbClr val="000000"/>
        </a:dk1>
        <a:lt1>
          <a:srgbClr val="FFCC66"/>
        </a:lt1>
        <a:dk2>
          <a:srgbClr val="800000"/>
        </a:dk2>
        <a:lt2>
          <a:srgbClr val="FFCC66"/>
        </a:lt2>
        <a:accent1>
          <a:srgbClr val="339933"/>
        </a:accent1>
        <a:accent2>
          <a:srgbClr val="CC6600"/>
        </a:accent2>
        <a:accent3>
          <a:srgbClr val="C0AAAA"/>
        </a:accent3>
        <a:accent4>
          <a:srgbClr val="DAAE56"/>
        </a:accent4>
        <a:accent5>
          <a:srgbClr val="ADCAAD"/>
        </a:accent5>
        <a:accent6>
          <a:srgbClr val="B95C00"/>
        </a:accent6>
        <a:hlink>
          <a:srgbClr val="0033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«Чернильница» 5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«Чернильница» 6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«Чернильница» 7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Тема5</Template>
  <TotalTime>397</TotalTime>
  <Words>436</Words>
  <Application>Microsoft Office PowerPoint</Application>
  <PresentationFormat>Экран (4:3)</PresentationFormat>
  <Paragraphs>60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Тема5</vt:lpstr>
      <vt:lpstr>«Ни-то сказка, ни-то быль…»</vt:lpstr>
      <vt:lpstr>«Жил – дрожал и умирал – дрожал…»</vt:lpstr>
      <vt:lpstr>Цели урока:</vt:lpstr>
      <vt:lpstr>Словарная работа </vt:lpstr>
      <vt:lpstr>В сборнике В. И. Даля «Пословицы русского народа» можем прочитать следующее:</vt:lpstr>
      <vt:lpstr>Докажите, что это сказка!</vt:lpstr>
      <vt:lpstr>Слайд 7</vt:lpstr>
      <vt:lpstr>Ключевые понятия</vt:lpstr>
      <vt:lpstr>Вывод пискаря</vt:lpstr>
      <vt:lpstr>Аллегоризм сказки </vt:lpstr>
      <vt:lpstr>Иронизм </vt:lpstr>
      <vt:lpstr>Выводы</vt:lpstr>
      <vt:lpstr>Домашнее задание</vt:lpstr>
    </vt:vector>
  </TitlesOfParts>
  <Company>МОУ Хороменская 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Хламова С.А.</dc:creator>
  <cp:lastModifiedBy>123</cp:lastModifiedBy>
  <cp:revision>29</cp:revision>
  <dcterms:created xsi:type="dcterms:W3CDTF">2010-03-09T13:35:36Z</dcterms:created>
  <dcterms:modified xsi:type="dcterms:W3CDTF">2011-03-03T15:58:08Z</dcterms:modified>
</cp:coreProperties>
</file>